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1" r:id="rId2"/>
    <p:sldId id="257" r:id="rId3"/>
    <p:sldId id="258" r:id="rId4"/>
    <p:sldId id="280" r:id="rId5"/>
    <p:sldId id="259" r:id="rId6"/>
    <p:sldId id="282" r:id="rId7"/>
    <p:sldId id="260" r:id="rId8"/>
    <p:sldId id="269" r:id="rId9"/>
    <p:sldId id="270" r:id="rId10"/>
    <p:sldId id="277" r:id="rId11"/>
    <p:sldId id="267" r:id="rId12"/>
    <p:sldId id="272" r:id="rId13"/>
    <p:sldId id="274" r:id="rId14"/>
    <p:sldId id="278" r:id="rId15"/>
    <p:sldId id="266" r:id="rId16"/>
    <p:sldId id="261" r:id="rId17"/>
    <p:sldId id="262" r:id="rId18"/>
    <p:sldId id="263" r:id="rId19"/>
    <p:sldId id="265" r:id="rId20"/>
    <p:sldId id="271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225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A07F5-BAAE-4EAE-88B1-2F74966B830D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FE091-E4BE-449C-8F85-F381D9E14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487-B0A3-434F-A0CD-FAD35D2FA105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72C9-C333-48D7-922A-508C03173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487-B0A3-434F-A0CD-FAD35D2FA105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72C9-C333-48D7-922A-508C03173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487-B0A3-434F-A0CD-FAD35D2FA105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72C9-C333-48D7-922A-508C03173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487-B0A3-434F-A0CD-FAD35D2FA105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72C9-C333-48D7-922A-508C03173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487-B0A3-434F-A0CD-FAD35D2FA105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72C9-C333-48D7-922A-508C03173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487-B0A3-434F-A0CD-FAD35D2FA105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72C9-C333-48D7-922A-508C03173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487-B0A3-434F-A0CD-FAD35D2FA105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72C9-C333-48D7-922A-508C03173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487-B0A3-434F-A0CD-FAD35D2FA105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72C9-C333-48D7-922A-508C03173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487-B0A3-434F-A0CD-FAD35D2FA105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72C9-C333-48D7-922A-508C03173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487-B0A3-434F-A0CD-FAD35D2FA105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72C9-C333-48D7-922A-508C03173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487-B0A3-434F-A0CD-FAD35D2FA105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72C9-C333-48D7-922A-508C03173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F487-B0A3-434F-A0CD-FAD35D2FA105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972C9-C333-48D7-922A-508C03173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Pictures\truy&#7879;n%20TR&#193;I%20C&#194;Y%20TRONG%20V&#431;&#7900;N.mp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Pictures\H&#193;T%20EM%20Y&#202;U%20C&#194;Y%20XANH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214282" y="1214422"/>
            <a:ext cx="8429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KẾ HOẠCH TỔ CHỨC HOẠT ĐỘNG GIÁO DỤC</a:t>
            </a:r>
            <a:endParaRPr lang="en-US" sz="36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Lĩnh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triển</a:t>
            </a:r>
            <a:r>
              <a:rPr lang="en-US" sz="36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ngôn </a:t>
            </a:r>
            <a:r>
              <a:rPr lang="vi-VN" sz="3600" b="1" dirty="0" err="1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ngữ</a:t>
            </a:r>
            <a:endParaRPr lang="en-US" sz="36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đề:Thực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vườn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tuổi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20 - 25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vi-VN" sz="3600" b="1" dirty="0" err="1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Hữu</a:t>
            </a:r>
            <a:r>
              <a:rPr lang="vi-VN" sz="36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Thị</a:t>
            </a:r>
            <a:r>
              <a:rPr lang="vi-VN" sz="36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Thúy</a:t>
            </a:r>
            <a:endParaRPr lang="en-US" sz="36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30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/01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/202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gen-n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62000"/>
            <a:ext cx="8429684" cy="3095628"/>
          </a:xfrm>
          <a:prstGeom prst="rect">
            <a:avLst/>
          </a:prstGeom>
        </p:spPr>
      </p:pic>
      <p:sp>
        <p:nvSpPr>
          <p:cNvPr id="3" name="Hình Chữ nhật 2"/>
          <p:cNvSpPr/>
          <p:nvPr/>
        </p:nvSpPr>
        <p:spPr>
          <a:xfrm>
            <a:off x="357158" y="3929066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nhởn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̉nh 2" descr="gen-h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9"/>
            <a:ext cx="8572560" cy="3286148"/>
          </a:xfrm>
          <a:prstGeom prst="rect">
            <a:avLst/>
          </a:prstGeom>
        </p:spPr>
      </p:pic>
      <p:sp>
        <p:nvSpPr>
          <p:cNvPr id="4" name="Hình Chữ nhật 3"/>
          <p:cNvSpPr/>
          <p:nvPr/>
        </p:nvSpPr>
        <p:spPr>
          <a:xfrm>
            <a:off x="357158" y="3643314"/>
            <a:ext cx="86439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phếch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sẫm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gen-h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42853"/>
            <a:ext cx="7858180" cy="3857652"/>
          </a:xfrm>
          <a:prstGeom prst="rect">
            <a:avLst/>
          </a:prstGeom>
        </p:spPr>
      </p:pic>
      <p:sp>
        <p:nvSpPr>
          <p:cNvPr id="3" name="Hình Chữ nhật 2"/>
          <p:cNvSpPr/>
          <p:nvPr/>
        </p:nvSpPr>
        <p:spPr>
          <a:xfrm>
            <a:off x="428596" y="4357694"/>
            <a:ext cx="842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gen-h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9"/>
            <a:ext cx="8286808" cy="3143272"/>
          </a:xfrm>
          <a:prstGeom prst="rect">
            <a:avLst/>
          </a:prstGeom>
        </p:spPr>
      </p:pic>
      <p:sp>
        <p:nvSpPr>
          <p:cNvPr id="3" name="Hình Chữ nhật 2"/>
          <p:cNvSpPr/>
          <p:nvPr/>
        </p:nvSpPr>
        <p:spPr>
          <a:xfrm>
            <a:off x="642910" y="3571875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gen-n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00042"/>
            <a:ext cx="8786874" cy="4429156"/>
          </a:xfrm>
          <a:prstGeom prst="rect">
            <a:avLst/>
          </a:prstGeom>
        </p:spPr>
      </p:pic>
      <p:sp>
        <p:nvSpPr>
          <p:cNvPr id="3" name="Hình Chữ nhật 2"/>
          <p:cNvSpPr/>
          <p:nvPr/>
        </p:nvSpPr>
        <p:spPr>
          <a:xfrm>
            <a:off x="285720" y="5072074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000100" y="1000108"/>
            <a:ext cx="7429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+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Giảng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nội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dung.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Trong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câu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truyện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kể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về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chuối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hồng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xiêm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hồng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vú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sữa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đợi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mùa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thu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tới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để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đón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chào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cô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trăng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xuống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vui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đêm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trung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thu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đấy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con ạ.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428604"/>
            <a:ext cx="842968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HĐ3: Kể </a:t>
            </a:r>
            <a:r>
              <a:rPr kumimoji="0" lang="vi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trích</a:t>
            </a:r>
            <a:r>
              <a:rPr kumimoji="0" lang="vi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dẫn</a:t>
            </a: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Cô </a:t>
            </a:r>
            <a:r>
              <a:rPr kumimoji="0" lang="vi-V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kể</a:t>
            </a: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lần</a:t>
            </a: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3 </a:t>
            </a:r>
            <a:r>
              <a:rPr kumimoji="0" lang="vi-V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trích</a:t>
            </a: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dẫn</a:t>
            </a: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Trích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“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Bé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Na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bừng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tỉnh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khi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nghe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tiếng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trống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gáy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ò ó o,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bé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mở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tròn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đôi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mắt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ngắm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nhìn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ông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mặt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trời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buổi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sớm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chiếu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tia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nắng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đầu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tiên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xuống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khu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vườn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bé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thầm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hỏi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...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bây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giờ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mùa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nhỉ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”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Trích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“ 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Chị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Bướm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bay qua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tung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đôi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cánh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mềm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như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nhung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,</a:t>
            </a: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khẽ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nói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Bé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Na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ơi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ngủ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lâu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quán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biết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bây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giờ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sắp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sang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rồi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đấy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....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Thật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thoải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mái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”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Trích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“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Ôi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trái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vườn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mới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đẹp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sao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….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còn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anh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roi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nghịch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ngợm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tít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cành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cao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bao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trò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chơi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con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trẻ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”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428596" y="785794"/>
            <a:ext cx="83582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Trích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cuối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Bé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Na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thầm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nghĩ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...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trung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cùng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trái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vườn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Muốn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nhiều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quả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để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ăn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thì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con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cùng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làm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?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Giáo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dục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Đúng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rồi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đấy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muốn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nhiều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quả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ăn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thì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con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phải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cùng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chăm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sóc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không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hái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lá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bẻ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cành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không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hái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quả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xanh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Phải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để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chín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chúng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mới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được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ăn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nhé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285728"/>
            <a:ext cx="878687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*</a:t>
            </a:r>
            <a:r>
              <a:rPr kumimoji="0" lang="vi-VN" sz="3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Đàm</a:t>
            </a:r>
            <a:r>
              <a:rPr kumimoji="0" lang="vi-V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thoại</a:t>
            </a:r>
            <a:r>
              <a:rPr kumimoji="0" lang="vi-V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Cô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vừa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kể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chuyện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gì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? 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(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Trái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trong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vườn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…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)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Trong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câu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chuyện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những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loại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quả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nào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Ai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làm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bé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na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bừng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tỉnh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? 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(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Tiếng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trống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…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)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Bé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Na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mở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mắt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nhìn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ai? (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Ông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mặt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trời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…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)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Bé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Na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đã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hỏi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điều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gì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? (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Mùa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này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mua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gì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? …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)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Ai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đã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trả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lời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bé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Na?(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Chị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bướm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…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)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285720" y="785794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Chị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Bướm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trả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lời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thế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nào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? (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Mùa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thu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…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)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Bé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Na sung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sướng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reo lên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điều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gì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? (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trái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trong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vườn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đẹp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…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)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Bé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Na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thầm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nghĩ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điều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gì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Muốn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nhiều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quả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để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ăn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thì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con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phải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làm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gì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? 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(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Bảo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vệ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loại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quả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…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)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Cô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kể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lần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4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hình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ảnh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trên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máy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tính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Cô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trẻ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nhắc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lại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tên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chuyện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428596" y="357167"/>
            <a:ext cx="8429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vi-VN" sz="36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”.</a:t>
            </a:r>
            <a:br>
              <a:rPr lang="en-US" sz="3600" dirty="0"/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uyện TRÁI CÂY TRONG VƯỜ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571480"/>
            <a:ext cx="8786874" cy="592935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357166"/>
            <a:ext cx="864399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HĐ5 : TCVĐ: Gieo </a:t>
            </a:r>
            <a:r>
              <a:rPr kumimoji="0" lang="vi-VN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hạt</a:t>
            </a:r>
            <a:r>
              <a:rPr kumimoji="0" lang="vi-V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vi-V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Cô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giới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thiệu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luật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chơi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cách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chơi.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– 4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vi-V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Cô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viên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khuyến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khích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vi-V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0"/>
                <a:cs typeface="Times New Roman" pitchFamily="18" charset="0"/>
              </a:rPr>
              <a:t>*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Kết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thúc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0"/>
                <a:cs typeface="Times New Roman" pitchFamily="18" charset="0"/>
              </a:rPr>
              <a:t>.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Cuối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cùng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cô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trẻ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hát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bài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0"/>
                <a:cs typeface="Times New Roman" pitchFamily="18" charset="0"/>
              </a:rPr>
              <a:t>: R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0"/>
                <a:cs typeface="Times New Roman" pitchFamily="18" charset="0"/>
              </a:rPr>
              <a:t>a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vườn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hoa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0"/>
                <a:cs typeface="Times New Roman" pitchFamily="18" charset="0"/>
              </a:rPr>
              <a:t>.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428604"/>
            <a:ext cx="85011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yêu </a:t>
            </a:r>
            <a:r>
              <a:rPr lang="vi-VN" sz="36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cây, </a:t>
            </a:r>
            <a:r>
              <a:rPr lang="vi-VN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vi-VN" sz="3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vi-VN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en-US" sz="3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Chuẩn</a:t>
            </a:r>
            <a:r>
              <a:rPr kumimoji="0" lang="en-US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bị</a:t>
            </a:r>
            <a:r>
              <a:rPr kumimoji="0" lang="en-US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vi-VN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dùng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cô: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truyện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ảnh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hát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“Em yêu cây xanh, Ra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vườn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hoa em chơi”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Đồ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dùng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trẻ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Trang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phục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trẻ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gọn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gàng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vi-V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214282" y="2130425"/>
            <a:ext cx="8572560" cy="1470025"/>
          </a:xfrm>
        </p:spPr>
        <p:txBody>
          <a:bodyPr>
            <a:prstTxWarp prst="textSto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Ảnh 3" descr="gen-h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2962"/>
            <a:ext cx="9144000" cy="517207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285728"/>
            <a:ext cx="85011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*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Ổn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định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tổ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chức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gây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hứng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thú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Cho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“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Em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yêu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xanh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,,</a:t>
            </a:r>
            <a:endParaRPr kumimoji="0" 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HÁT EM YÊU CÂY XANH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1428736"/>
            <a:ext cx="8358246" cy="521497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214282" y="500043"/>
            <a:ext cx="8429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Chúng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mình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vừa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hát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bài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hát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gì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T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rồng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?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vi-VN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Nhà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các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con </a:t>
            </a:r>
            <a:r>
              <a:rPr lang="vi-VN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có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trồng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cây không?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Nhà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các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con </a:t>
            </a:r>
            <a:r>
              <a:rPr lang="vi-VN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trồng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những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loại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cây </a:t>
            </a:r>
            <a:r>
              <a:rPr lang="vi-VN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nào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con ạ!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ta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mát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…</a:t>
            </a:r>
            <a:r>
              <a:rPr lang="vi-VN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Các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con ơi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chuyện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trái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vư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ờ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n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thật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ngon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sắc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riêng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dáng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....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mời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câu </a:t>
            </a:r>
            <a:r>
              <a:rPr lang="vi-VN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chuyện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“</a:t>
            </a:r>
            <a:r>
              <a:rPr lang="vi-VN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Trái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cây trong </a:t>
            </a:r>
            <a:r>
              <a:rPr lang="vi-VN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vườn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để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các</a:t>
            </a:r>
            <a:r>
              <a:rPr lang="vi-VN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rõ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357166"/>
            <a:ext cx="850112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*</a:t>
            </a:r>
            <a:r>
              <a:rPr kumimoji="0" lang="vi-VN" sz="3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Kể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chuyện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cho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trẻ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nghe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Cô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kể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không tranh. 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Cô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vừa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kể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chúng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mình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nghe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câu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chuyện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gì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Cô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kể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tranh 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minh </a:t>
            </a:r>
            <a:r>
              <a:rPr kumimoji="0" lang="vi-VN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họa</a:t>
            </a: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gen-h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42918"/>
            <a:ext cx="8286808" cy="535785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gen-h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14291"/>
            <a:ext cx="8286808" cy="3643338"/>
          </a:xfrm>
          <a:prstGeom prst="rect">
            <a:avLst/>
          </a:prstGeom>
        </p:spPr>
      </p:pic>
      <p:sp>
        <p:nvSpPr>
          <p:cNvPr id="3" name="Hình Chữ nhật 2"/>
          <p:cNvSpPr/>
          <p:nvPr/>
        </p:nvSpPr>
        <p:spPr>
          <a:xfrm>
            <a:off x="428596" y="4143381"/>
            <a:ext cx="7929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“Ò...ó...o...”.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?”.</a:t>
            </a:r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1177</Words>
  <Application>Microsoft Office PowerPoint</Application>
  <PresentationFormat>On-screen Show (4:3)</PresentationFormat>
  <Paragraphs>62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chiếu 1</dc:title>
  <dc:creator>Administrator</dc:creator>
  <cp:lastModifiedBy>DELL</cp:lastModifiedBy>
  <cp:revision>6</cp:revision>
  <dcterms:created xsi:type="dcterms:W3CDTF">2026-01-28T15:07:47Z</dcterms:created>
  <dcterms:modified xsi:type="dcterms:W3CDTF">2026-04-18T00:57:33Z</dcterms:modified>
</cp:coreProperties>
</file>