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257" r:id="rId3"/>
    <p:sldId id="258" r:id="rId4"/>
    <p:sldId id="280" r:id="rId5"/>
    <p:sldId id="259" r:id="rId6"/>
    <p:sldId id="260" r:id="rId7"/>
    <p:sldId id="282" r:id="rId8"/>
    <p:sldId id="270" r:id="rId9"/>
    <p:sldId id="277" r:id="rId10"/>
    <p:sldId id="267" r:id="rId11"/>
    <p:sldId id="272" r:id="rId12"/>
    <p:sldId id="274" r:id="rId13"/>
    <p:sldId id="278" r:id="rId14"/>
    <p:sldId id="283" r:id="rId15"/>
    <p:sldId id="284" r:id="rId16"/>
    <p:sldId id="266" r:id="rId17"/>
    <p:sldId id="285" r:id="rId18"/>
    <p:sldId id="261" r:id="rId19"/>
    <p:sldId id="286" r:id="rId20"/>
    <p:sldId id="287" r:id="rId21"/>
    <p:sldId id="26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A07F5-BAAE-4EAE-88B1-2F74966B830D}" type="datetimeFigureOut">
              <a:rPr lang="en-US" smtClean="0"/>
              <a:pPr/>
              <a:t>4/21/2026</a:t>
            </a:fld>
            <a:endParaRPr lang="en-US"/>
          </a:p>
        </p:txBody>
      </p:sp>
      <p:sp>
        <p:nvSpPr>
          <p:cNvPr id="4" name="Nơi giữ chỗ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FFE091-E4BE-449C-8F85-F381D9E149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FEBCF487-B0A3-434F-A0CD-FAD35D2FA105}" type="datetimeFigureOut">
              <a:rPr lang="en-US" smtClean="0"/>
              <a:pPr/>
              <a:t>4/21/2026</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E1972C9-C333-48D7-922A-508C03173A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FEBCF487-B0A3-434F-A0CD-FAD35D2FA105}" type="datetimeFigureOut">
              <a:rPr lang="en-US" smtClean="0"/>
              <a:pPr/>
              <a:t>4/21/2026</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E1972C9-C333-48D7-922A-508C03173A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FEBCF487-B0A3-434F-A0CD-FAD35D2FA105}" type="datetimeFigureOut">
              <a:rPr lang="en-US" smtClean="0"/>
              <a:pPr/>
              <a:t>4/21/2026</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E1972C9-C333-48D7-922A-508C03173A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FEBCF487-B0A3-434F-A0CD-FAD35D2FA105}" type="datetimeFigureOut">
              <a:rPr lang="en-US" smtClean="0"/>
              <a:pPr/>
              <a:t>4/21/2026</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E1972C9-C333-48D7-922A-508C03173A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FEBCF487-B0A3-434F-A0CD-FAD35D2FA105}" type="datetimeFigureOut">
              <a:rPr lang="en-US" smtClean="0"/>
              <a:pPr/>
              <a:t>4/21/2026</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9E1972C9-C333-48D7-922A-508C03173A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FEBCF487-B0A3-434F-A0CD-FAD35D2FA105}" type="datetimeFigureOut">
              <a:rPr lang="en-US" smtClean="0"/>
              <a:pPr/>
              <a:t>4/21/2026</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9E1972C9-C333-48D7-922A-508C03173A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FEBCF487-B0A3-434F-A0CD-FAD35D2FA105}" type="datetimeFigureOut">
              <a:rPr lang="en-US" smtClean="0"/>
              <a:pPr/>
              <a:t>4/21/2026</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9E1972C9-C333-48D7-922A-508C03173A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FEBCF487-B0A3-434F-A0CD-FAD35D2FA105}" type="datetimeFigureOut">
              <a:rPr lang="en-US" smtClean="0"/>
              <a:pPr/>
              <a:t>4/21/2026</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9E1972C9-C333-48D7-922A-508C03173A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FEBCF487-B0A3-434F-A0CD-FAD35D2FA105}" type="datetimeFigureOut">
              <a:rPr lang="en-US" smtClean="0"/>
              <a:pPr/>
              <a:t>4/21/2026</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9E1972C9-C333-48D7-922A-508C03173A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FEBCF487-B0A3-434F-A0CD-FAD35D2FA105}" type="datetimeFigureOut">
              <a:rPr lang="en-US" smtClean="0"/>
              <a:pPr/>
              <a:t>4/21/2026</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9E1972C9-C333-48D7-922A-508C03173A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FEBCF487-B0A3-434F-A0CD-FAD35D2FA105}" type="datetimeFigureOut">
              <a:rPr lang="en-US" smtClean="0"/>
              <a:pPr/>
              <a:t>4/21/2026</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9E1972C9-C333-48D7-922A-508C03173A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CF487-B0A3-434F-A0CD-FAD35D2FA105}" type="datetimeFigureOut">
              <a:rPr lang="en-US" smtClean="0"/>
              <a:pPr/>
              <a:t>4/21/2026</a:t>
            </a:fld>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972C9-C333-48D7-922A-508C03173A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Download bộ 20+ hình nền PowerPoint màu hồng siêu đáng y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 y="0"/>
            <a:ext cx="916834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Hình Chữ nhật 1"/>
          <p:cNvSpPr/>
          <p:nvPr/>
        </p:nvSpPr>
        <p:spPr>
          <a:xfrm>
            <a:off x="214282" y="1214422"/>
            <a:ext cx="8429684" cy="3293209"/>
          </a:xfrm>
          <a:prstGeom prst="rect">
            <a:avLst/>
          </a:prstGeom>
        </p:spPr>
        <p:txBody>
          <a:bodyPr wrap="square">
            <a:spAutoFit/>
          </a:bodyPr>
          <a:lstStyle/>
          <a:p>
            <a:pPr lvl="0" algn="ctr" fontAlgn="base">
              <a:spcBef>
                <a:spcPct val="0"/>
              </a:spcBef>
              <a:spcAft>
                <a:spcPct val="0"/>
              </a:spcAft>
            </a:pPr>
            <a:r>
              <a:rPr lang="vi-VN" sz="2800" b="1" dirty="0">
                <a:latin typeface="+mj-lt"/>
                <a:ea typeface="Calibri" pitchFamily="34" charset="0"/>
                <a:cs typeface="Times New Roman" pitchFamily="18" charset="0"/>
              </a:rPr>
              <a:t>KẾ HOẠCH TỔ CHỨC HOẠT ĐỘNG GIÁO DỤC</a:t>
            </a:r>
            <a:endParaRPr lang="en-US" sz="2800" b="1" dirty="0">
              <a:latin typeface="+mj-lt"/>
              <a:cs typeface="Arial" pitchFamily="34" charset="0"/>
            </a:endParaRPr>
          </a:p>
          <a:p>
            <a:pPr lvl="0" algn="ctr" eaLnBrk="0" fontAlgn="base" hangingPunct="0">
              <a:spcBef>
                <a:spcPct val="0"/>
              </a:spcBef>
              <a:spcAft>
                <a:spcPct val="0"/>
              </a:spcAft>
            </a:pPr>
            <a:r>
              <a:rPr lang="en-US" sz="3600" b="1" dirty="0" err="1">
                <a:latin typeface="Times New Roman" pitchFamily="18" charset="0"/>
                <a:ea typeface="Calibri" pitchFamily="34" charset="0"/>
                <a:cs typeface="Times New Roman" pitchFamily="18" charset="0"/>
              </a:rPr>
              <a:t>Lĩnh</a:t>
            </a:r>
            <a:r>
              <a:rPr lang="en-US" sz="3600" b="1" dirty="0">
                <a:latin typeface="Times New Roman" pitchFamily="18" charset="0"/>
                <a:ea typeface="Calibri" pitchFamily="34" charset="0"/>
                <a:cs typeface="Times New Roman" pitchFamily="18" charset="0"/>
              </a:rPr>
              <a:t> </a:t>
            </a:r>
            <a:r>
              <a:rPr lang="en-US" sz="3600" b="1" dirty="0" err="1">
                <a:latin typeface="Times New Roman" pitchFamily="18" charset="0"/>
                <a:ea typeface="Calibri" pitchFamily="34" charset="0"/>
                <a:cs typeface="Times New Roman" pitchFamily="18" charset="0"/>
              </a:rPr>
              <a:t>vực</a:t>
            </a:r>
            <a:r>
              <a:rPr lang="en-US" sz="3600" b="1" dirty="0">
                <a:latin typeface="Times New Roman" pitchFamily="18" charset="0"/>
                <a:ea typeface="Calibri" pitchFamily="34" charset="0"/>
                <a:cs typeface="Times New Roman" pitchFamily="18" charset="0"/>
              </a:rPr>
              <a:t>: </a:t>
            </a:r>
            <a:r>
              <a:rPr lang="en-US" sz="3600" b="1" dirty="0" err="1">
                <a:latin typeface="Times New Roman" pitchFamily="18" charset="0"/>
                <a:ea typeface="Calibri" pitchFamily="34" charset="0"/>
                <a:cs typeface="Times New Roman" pitchFamily="18" charset="0"/>
              </a:rPr>
              <a:t>Phát</a:t>
            </a:r>
            <a:r>
              <a:rPr lang="en-US" sz="3600" b="1" dirty="0">
                <a:latin typeface="Times New Roman" pitchFamily="18" charset="0"/>
                <a:ea typeface="Calibri" pitchFamily="34" charset="0"/>
                <a:cs typeface="Times New Roman" pitchFamily="18" charset="0"/>
              </a:rPr>
              <a:t> </a:t>
            </a:r>
            <a:r>
              <a:rPr lang="en-US" sz="3600" b="1" dirty="0" err="1">
                <a:latin typeface="Times New Roman" pitchFamily="18" charset="0"/>
                <a:ea typeface="Calibri" pitchFamily="34" charset="0"/>
                <a:cs typeface="Times New Roman" pitchFamily="18" charset="0"/>
              </a:rPr>
              <a:t>triển</a:t>
            </a:r>
            <a:r>
              <a:rPr lang="en-US" sz="3600" b="1" dirty="0">
                <a:latin typeface="+mj-lt"/>
                <a:ea typeface="Calibri" pitchFamily="34" charset="0"/>
                <a:cs typeface="Times New Roman" pitchFamily="18" charset="0"/>
              </a:rPr>
              <a:t> </a:t>
            </a:r>
            <a:r>
              <a:rPr lang="vi-VN" sz="3600" b="1" dirty="0">
                <a:latin typeface="+mj-lt"/>
                <a:ea typeface="Calibri" pitchFamily="34" charset="0"/>
                <a:cs typeface="Times New Roman" pitchFamily="18" charset="0"/>
              </a:rPr>
              <a:t>ngôn </a:t>
            </a:r>
            <a:r>
              <a:rPr lang="vi-VN" sz="3600" b="1" dirty="0" err="1">
                <a:latin typeface="+mj-lt"/>
                <a:ea typeface="Calibri" pitchFamily="34" charset="0"/>
                <a:cs typeface="Times New Roman" pitchFamily="18" charset="0"/>
              </a:rPr>
              <a:t>ngữ</a:t>
            </a:r>
            <a:endParaRPr lang="en-US" sz="3600" b="1" dirty="0">
              <a:latin typeface="+mj-lt"/>
              <a:cs typeface="Times New Roman" pitchFamily="18" charset="0"/>
            </a:endParaRPr>
          </a:p>
          <a:p>
            <a:pPr lvl="0" algn="ctr" eaLnBrk="0" fontAlgn="base" hangingPunct="0">
              <a:spcBef>
                <a:spcPct val="0"/>
              </a:spcBef>
              <a:spcAft>
                <a:spcPct val="0"/>
              </a:spcAft>
            </a:pPr>
            <a:r>
              <a:rPr lang="en-US" sz="3600" b="1" dirty="0">
                <a:latin typeface="Times New Roman" pitchFamily="18" charset="0"/>
                <a:ea typeface="Calibri" pitchFamily="34" charset="0"/>
                <a:cs typeface="Times New Roman" pitchFamily="18" charset="0"/>
              </a:rPr>
              <a:t>Chủ đề: Gia đình</a:t>
            </a:r>
            <a:endParaRPr lang="en-US" sz="3600" b="1" dirty="0">
              <a:latin typeface="Times New Roman" pitchFamily="18" charset="0"/>
              <a:cs typeface="Times New Roman" pitchFamily="18" charset="0"/>
            </a:endParaRPr>
          </a:p>
          <a:p>
            <a:pPr lvl="0" algn="ctr" eaLnBrk="0" fontAlgn="base" hangingPunct="0">
              <a:spcBef>
                <a:spcPct val="0"/>
              </a:spcBef>
              <a:spcAft>
                <a:spcPct val="0"/>
              </a:spcAft>
            </a:pPr>
            <a:r>
              <a:rPr lang="en-US" sz="3600" b="1" dirty="0">
                <a:latin typeface="Times New Roman" pitchFamily="18" charset="0"/>
                <a:ea typeface="Calibri" pitchFamily="34" charset="0"/>
                <a:cs typeface="Times New Roman" pitchFamily="18" charset="0"/>
              </a:rPr>
              <a:t>Đề tài: Truyện “Ba cô gái”</a:t>
            </a:r>
            <a:endParaRPr lang="en-US" sz="3600" b="1" dirty="0">
              <a:latin typeface="Times New Roman" pitchFamily="18" charset="0"/>
              <a:cs typeface="Times New Roman" pitchFamily="18" charset="0"/>
            </a:endParaRPr>
          </a:p>
          <a:p>
            <a:pPr lvl="0" algn="ctr" eaLnBrk="0" fontAlgn="base" hangingPunct="0">
              <a:spcBef>
                <a:spcPct val="0"/>
              </a:spcBef>
              <a:spcAft>
                <a:spcPct val="0"/>
              </a:spcAft>
            </a:pPr>
            <a:r>
              <a:rPr lang="en-US" sz="3600" b="1" dirty="0">
                <a:latin typeface="Times New Roman" pitchFamily="18" charset="0"/>
                <a:ea typeface="Calibri" pitchFamily="34" charset="0"/>
                <a:cs typeface="Times New Roman" pitchFamily="18" charset="0"/>
              </a:rPr>
              <a:t>Đối tượng: Trẻ </a:t>
            </a:r>
            <a:r>
              <a:rPr lang="vi-VN" sz="3600" b="1" dirty="0">
                <a:latin typeface="Times New Roman" pitchFamily="18" charset="0"/>
                <a:ea typeface="Calibri" pitchFamily="34" charset="0"/>
                <a:cs typeface="Times New Roman" pitchFamily="18" charset="0"/>
              </a:rPr>
              <a:t>5</a:t>
            </a:r>
            <a:r>
              <a:rPr lang="en-US" sz="3600" b="1" dirty="0">
                <a:latin typeface="Times New Roman" pitchFamily="18" charset="0"/>
                <a:ea typeface="Calibri" pitchFamily="34" charset="0"/>
                <a:cs typeface="Times New Roman" pitchFamily="18" charset="0"/>
              </a:rPr>
              <a:t> – </a:t>
            </a:r>
            <a:r>
              <a:rPr lang="vi-VN" sz="3600" b="1" dirty="0">
                <a:latin typeface="Times New Roman" pitchFamily="18" charset="0"/>
                <a:ea typeface="Calibri" pitchFamily="34" charset="0"/>
                <a:cs typeface="Times New Roman" pitchFamily="18" charset="0"/>
              </a:rPr>
              <a:t>6  </a:t>
            </a:r>
            <a:r>
              <a:rPr lang="en-US" sz="3600" b="1" dirty="0" err="1">
                <a:latin typeface="Times New Roman" pitchFamily="18" charset="0"/>
                <a:ea typeface="Calibri" pitchFamily="34" charset="0"/>
                <a:cs typeface="Times New Roman" pitchFamily="18" charset="0"/>
              </a:rPr>
              <a:t>tuổi</a:t>
            </a:r>
            <a:endParaRPr lang="en-US" sz="3600" b="1" dirty="0">
              <a:latin typeface="Times New Roman" pitchFamily="18" charset="0"/>
              <a:cs typeface="Times New Roman" pitchFamily="18" charset="0"/>
            </a:endParaRPr>
          </a:p>
          <a:p>
            <a:pPr lvl="0" algn="ctr" eaLnBrk="0" fontAlgn="base" hangingPunct="0">
              <a:spcBef>
                <a:spcPct val="0"/>
              </a:spcBef>
              <a:spcAft>
                <a:spcPct val="0"/>
              </a:spcAft>
            </a:pPr>
            <a:r>
              <a:rPr lang="en-US" sz="3600" b="1" dirty="0">
                <a:latin typeface="Times New Roman" pitchFamily="18" charset="0"/>
                <a:ea typeface="Calibri" pitchFamily="34" charset="0"/>
                <a:cs typeface="Times New Roman" pitchFamily="18" charset="0"/>
              </a:rPr>
              <a:t>Thời gian: </a:t>
            </a:r>
            <a:r>
              <a:rPr lang="vi-VN" sz="3600" b="1" dirty="0">
                <a:latin typeface="Times New Roman" pitchFamily="18" charset="0"/>
                <a:ea typeface="Calibri" pitchFamily="34" charset="0"/>
                <a:cs typeface="Times New Roman" pitchFamily="18" charset="0"/>
              </a:rPr>
              <a:t>30 - 35 </a:t>
            </a:r>
            <a:r>
              <a:rPr lang="en-US" sz="3600" b="1">
                <a:latin typeface="Times New Roman" pitchFamily="18" charset="0"/>
                <a:ea typeface="Calibri" pitchFamily="34" charset="0"/>
                <a:cs typeface="Times New Roman" pitchFamily="18" charset="0"/>
              </a:rPr>
              <a:t>phút</a:t>
            </a:r>
            <a:endParaRPr lang="en-US" sz="3600" b="1" dirty="0">
              <a:latin typeface="Times New Roman" pitchFamily="18" charset="0"/>
              <a:cs typeface="Times New Roman" pitchFamily="18" charset="0"/>
            </a:endParaRP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07504" y="3573016"/>
            <a:ext cx="8932030" cy="3139321"/>
          </a:xfrm>
          <a:prstGeom prst="rect">
            <a:avLst/>
          </a:prstGeom>
        </p:spPr>
        <p:txBody>
          <a:bodyPr wrap="square">
            <a:spAutoFit/>
          </a:bodyPr>
          <a:lstStyle/>
          <a:p>
            <a:r>
              <a:rPr lang="en-US" dirty="0"/>
              <a:t> </a:t>
            </a:r>
            <a:r>
              <a:rPr lang="vi-VN" dirty="0"/>
              <a:t>Sóc con vâng lời mang thư đi. Sóc đi ròng rã một ngày một đêm đến nhà cô chị cả, cô chị cả đang cọ chậu. Sóc con đưa thư cho cô và nói:</a:t>
            </a:r>
          </a:p>
          <a:p>
            <a:r>
              <a:rPr lang="vi-VN" dirty="0"/>
              <a:t>- Chị cả ơi! Mẹ chị đang ốm đấy, mẹ chị muốn gặp chị. Chị hãy về ngay cho mẹ chị gặp.</a:t>
            </a:r>
          </a:p>
          <a:p>
            <a:r>
              <a:rPr lang="vi-VN" dirty="0"/>
              <a:t>Nghe Sóc nói, cô cả đáp:</a:t>
            </a:r>
          </a:p>
          <a:p>
            <a:r>
              <a:rPr lang="vi-VN" dirty="0"/>
              <a:t>- Thật á Sóc? Mẹ chị đang ốm à? Ôi! Chị buồn quá! Chị thương mẹ chị quá! Chị cũng muốn về thăm mẹ chị ngay, nhưng chị còn phải cọ xong mấy cái chậu này đã.</a:t>
            </a:r>
          </a:p>
          <a:p>
            <a:r>
              <a:rPr lang="vi-VN" dirty="0"/>
              <a:t>Nghe chị cả nói xong, Sóc con giận dữ:</a:t>
            </a:r>
          </a:p>
          <a:p>
            <a:pPr marL="285750" indent="-285750">
              <a:buFontTx/>
              <a:buChar char="-"/>
            </a:pPr>
            <a:r>
              <a:rPr lang="vi-VN" dirty="0"/>
              <a:t>Thương mẹ, thương mẹ mà lại còn cọ chậu rồi mới đi thăm mẹ. Thôi cứ ở nhà mà cọ chậu.</a:t>
            </a:r>
          </a:p>
          <a:p>
            <a:pPr marL="285750" indent="-285750">
              <a:buFontTx/>
              <a:buChar char="-"/>
            </a:pPr>
            <a:r>
              <a:rPr lang="vi-VN" dirty="0"/>
              <a:t>Ngay lúc đó cô gái ngã lăn ra đất, biến thành một con rùa to bò ra khỏi nhà đi mãi.</a:t>
            </a:r>
          </a:p>
        </p:txBody>
      </p:sp>
      <p:pic>
        <p:nvPicPr>
          <p:cNvPr id="5122" name="Picture 2" descr="http://mndoanthidiemtayho.edu.vn/upload/54777/fck/files/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8640"/>
            <a:ext cx="5834073" cy="32816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16103"/>
            <a:ext cx="9144000" cy="2862322"/>
          </a:xfrm>
          <a:prstGeom prst="rect">
            <a:avLst/>
          </a:prstGeom>
        </p:spPr>
        <p:txBody>
          <a:bodyPr wrap="square">
            <a:spAutoFit/>
          </a:bodyPr>
          <a:lstStyle/>
          <a:p>
            <a:r>
              <a:rPr lang="vi-VN" dirty="0"/>
              <a:t>Sóc con lại đi đến nhà cô gái thứ hai. Phải mất ròng rã một ngày, một đêm nữa thì Sóc đến được nhà cô hai. Cô hai đang xe chỉ. Sóc con đưa thư rồi nói với cô hai:</a:t>
            </a:r>
          </a:p>
          <a:p>
            <a:r>
              <a:rPr lang="vi-VN" dirty="0"/>
              <a:t>- Chị hai ơi! Mẹ chị đang ốm đấy, mẹ chị muốn gặp chị. Chị hãy đến gặp mẹ đi.</a:t>
            </a:r>
          </a:p>
          <a:p>
            <a:r>
              <a:rPr lang="vi-VN" dirty="0"/>
              <a:t>Nghe Sóc con nói, cô hai đáp:</a:t>
            </a:r>
          </a:p>
          <a:p>
            <a:r>
              <a:rPr lang="vi-VN" dirty="0"/>
              <a:t>- Thật ư Sóc? Mẹ chị đang ốm à? Ôi! Chị thương mẹ chị quá! Chị muốn về thăm mẹ yêu quý của chị ngay, nhưng chị còn bận xe cho xong chỗ chỉ này đã.</a:t>
            </a:r>
          </a:p>
          <a:p>
            <a:r>
              <a:rPr lang="vi-VN" dirty="0"/>
              <a:t>Nghe cô hai nói, Sóc con giận dữ:</a:t>
            </a:r>
          </a:p>
          <a:p>
            <a:pPr marL="285750" indent="-285750">
              <a:buFontTx/>
              <a:buChar char="-"/>
            </a:pPr>
            <a:r>
              <a:rPr lang="vi-VN" dirty="0"/>
              <a:t>Thương mẹ, thương mẹ mà lại còn để xe chỉ đã rồi mới đi thăm mẹ. Thôi được! Nếu thế thì cứ ở nhà mà xe chỉ suốt đời.</a:t>
            </a:r>
          </a:p>
          <a:p>
            <a:pPr marL="285750" indent="-285750">
              <a:buFontTx/>
              <a:buChar char="-"/>
            </a:pPr>
            <a:r>
              <a:rPr lang="vi-VN" dirty="0"/>
              <a:t>Sóc con vừa nói xong thì cô hai biến thành con nhện, suốt đời giăng chỉ.</a:t>
            </a:r>
          </a:p>
        </p:txBody>
      </p:sp>
      <p:pic>
        <p:nvPicPr>
          <p:cNvPr id="6146" name="Picture 2" descr="http://mndoanthidiemtayho.edu.vn/upload/54777/fck/file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175" y="167208"/>
            <a:ext cx="5085106" cy="3813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p:cNvSpPr/>
          <p:nvPr/>
        </p:nvSpPr>
        <p:spPr>
          <a:xfrm>
            <a:off x="179512" y="3645024"/>
            <a:ext cx="8856984" cy="3293209"/>
          </a:xfrm>
          <a:prstGeom prst="rect">
            <a:avLst/>
          </a:prstGeom>
        </p:spPr>
        <p:txBody>
          <a:bodyPr wrap="square">
            <a:spAutoFit/>
          </a:bodyPr>
          <a:lstStyle/>
          <a:p>
            <a:r>
              <a:rPr lang="vi-VN" sz="2400" dirty="0"/>
              <a:t>Sóc con lại đi đến nhà cô gái út. Cô đang nhào bột. Sóc con đưa thư cho cô út. Đọc thư xong cô hốt hoảng, tát tả đi thăm mẹ ngay.</a:t>
            </a:r>
          </a:p>
          <a:p>
            <a:r>
              <a:rPr lang="vi-VN" sz="2400" dirty="0"/>
              <a:t>Thấy cô út thật tình thương mẹ, Sóc con âu yếm nói:</a:t>
            </a:r>
          </a:p>
          <a:p>
            <a:r>
              <a:rPr lang="vi-VN" sz="2400" dirty="0"/>
              <a:t>- Chị út ơi! Chị là người con hiếu thảo!</a:t>
            </a:r>
          </a:p>
          <a:p>
            <a:r>
              <a:rPr lang="vi-VN" sz="2400" dirty="0"/>
              <a:t> Mọi người, ai ai cũng thương yêu, quý mến cô Út. Còn các con cô thì người nào cũng quý mến cô.</a:t>
            </a:r>
            <a:br>
              <a:rPr lang="vi-VN" sz="4000" dirty="0"/>
            </a:br>
            <a:endParaRPr lang="en-US" sz="4000" dirty="0">
              <a:latin typeface="Times New Roman" pitchFamily="18" charset="0"/>
              <a:cs typeface="Times New Roman" pitchFamily="18" charset="0"/>
            </a:endParaRPr>
          </a:p>
        </p:txBody>
      </p:sp>
      <p:pic>
        <p:nvPicPr>
          <p:cNvPr id="7170" name="Picture 2" descr="http://mndoanthidiemtayho.edu.vn/upload/54777/fck/files/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0648"/>
            <a:ext cx="4316994" cy="3240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p:cNvSpPr/>
          <p:nvPr/>
        </p:nvSpPr>
        <p:spPr>
          <a:xfrm>
            <a:off x="179512" y="476672"/>
            <a:ext cx="8643998" cy="5262979"/>
          </a:xfrm>
          <a:prstGeom prst="rect">
            <a:avLst/>
          </a:prstGeom>
        </p:spPr>
        <p:txBody>
          <a:bodyPr wrap="square">
            <a:spAutoFit/>
          </a:bodyPr>
          <a:lstStyle/>
          <a:p>
            <a:pPr algn="ctr"/>
            <a:r>
              <a:rPr lang="vi-VN" sz="2800" b="1" dirty="0"/>
              <a:t>Hoạt động 2:  Đàm thoại, giảng giải, trích dẫn</a:t>
            </a:r>
            <a:r>
              <a:rPr lang="vi-VN" sz="2800" dirty="0"/>
              <a:t>:</a:t>
            </a:r>
          </a:p>
          <a:p>
            <a:pPr marL="457200" indent="-457200">
              <a:buFontTx/>
              <a:buChar char="-"/>
            </a:pPr>
            <a:r>
              <a:rPr lang="vi-VN" sz="2800" dirty="0"/>
              <a:t>Các con vừa được nghe cô kể câu chuyện gì?</a:t>
            </a:r>
          </a:p>
          <a:p>
            <a:endParaRPr lang="vi-VN" sz="2800" dirty="0"/>
          </a:p>
          <a:p>
            <a:r>
              <a:rPr lang="vi-VN" sz="2800" dirty="0"/>
              <a:t>- </a:t>
            </a:r>
            <a:r>
              <a:rPr lang="vi-VN" sz="2800" i="1" dirty="0"/>
              <a:t>G</a:t>
            </a:r>
            <a:r>
              <a:rPr lang="en-US" sz="2800" i="1" dirty="0" err="1"/>
              <a:t>iới</a:t>
            </a:r>
            <a:r>
              <a:rPr lang="en-US" sz="2800" i="1" dirty="0"/>
              <a:t> </a:t>
            </a:r>
            <a:r>
              <a:rPr lang="en-US" sz="2800" i="1" dirty="0" err="1"/>
              <a:t>thiệu</a:t>
            </a:r>
            <a:r>
              <a:rPr lang="vi-VN" sz="2800" i="1" dirty="0"/>
              <a:t> nội dung câu chuyện</a:t>
            </a:r>
            <a:r>
              <a:rPr lang="vi-VN" sz="2800" dirty="0"/>
              <a:t>: Truyện kể về một bà mẹ sinh được ba cô con gái, bà hết lòng chăm sóc và thương yêu các con. Nhưng khi bà bị ốm chị cả và chị hai đã không về thăm mẹ ngay nên đã bị biến thành con rùa và con nhện, chỉ có cô út hiếu thảo về thăm mẹ ngay nên cô được mọi người yêu thương, quý mến.</a:t>
            </a:r>
          </a:p>
          <a:p>
            <a:endParaRPr lang="vi-VN" sz="2800" dirty="0"/>
          </a:p>
          <a:p>
            <a:r>
              <a:rPr lang="vi-VN" sz="2800" dirty="0"/>
              <a:t> </a:t>
            </a: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76672"/>
            <a:ext cx="8856984" cy="830997"/>
          </a:xfrm>
          <a:prstGeom prst="rect">
            <a:avLst/>
          </a:prstGeom>
        </p:spPr>
        <p:txBody>
          <a:bodyPr wrap="square">
            <a:spAutoFit/>
          </a:bodyPr>
          <a:lstStyle/>
          <a:p>
            <a:r>
              <a:rPr lang="vi-VN" sz="2400" dirty="0"/>
              <a:t>- Trong câu chuyện có những nhân vật nào?</a:t>
            </a:r>
          </a:p>
          <a:p>
            <a:r>
              <a:rPr lang="vi-VN" sz="2400" i="1" dirty="0"/>
              <a:t>Trích dẫn:“Ngày xửa, ngày xưa… ở nhà một mình</a:t>
            </a:r>
            <a:endParaRPr lang="vi-VN" sz="2400" dirty="0"/>
          </a:p>
        </p:txBody>
      </p:sp>
      <p:pic>
        <p:nvPicPr>
          <p:cNvPr id="8194" name="Picture 2" descr="Giáo án truyện ba cô g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716" y="1484784"/>
            <a:ext cx="518457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31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380" y="548680"/>
            <a:ext cx="8532440" cy="954107"/>
          </a:xfrm>
          <a:prstGeom prst="rect">
            <a:avLst/>
          </a:prstGeom>
        </p:spPr>
        <p:txBody>
          <a:bodyPr wrap="square">
            <a:spAutoFit/>
          </a:bodyPr>
          <a:lstStyle/>
          <a:p>
            <a:r>
              <a:rPr lang="vi-VN" sz="2800" dirty="0"/>
              <a:t>- Khi bà bị ốm, bà mẹ đã nhờ ai đưa thư cho các con? Bà đã dặn Sóc như thế nào?</a:t>
            </a:r>
          </a:p>
        </p:txBody>
      </p:sp>
      <p:pic>
        <p:nvPicPr>
          <p:cNvPr id="9218" name="Picture 2" descr="CÂU CHUYỆN : BA CÔ G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72816"/>
            <a:ext cx="5256584" cy="394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85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23528" y="476672"/>
            <a:ext cx="8640960" cy="1569660"/>
          </a:xfrm>
          <a:prstGeom prst="rect">
            <a:avLst/>
          </a:prstGeom>
        </p:spPr>
        <p:txBody>
          <a:bodyPr wrap="square">
            <a:spAutoFit/>
          </a:bodyPr>
          <a:lstStyle/>
          <a:p>
            <a:r>
              <a:rPr lang="vi-VN" sz="2400" dirty="0"/>
              <a:t>Trích dẫn: “Năm tháng trôi qua…thăm ta Sóc nhé”</a:t>
            </a:r>
          </a:p>
          <a:p>
            <a:r>
              <a:rPr lang="vi-VN" sz="2400" dirty="0"/>
              <a:t>- Khi Sóc đến nhà cô chị cả, chị cả đã nói gì với Sóc?</a:t>
            </a:r>
          </a:p>
          <a:p>
            <a:r>
              <a:rPr lang="vi-VN" sz="2400" dirty="0"/>
              <a:t>Trích dẫn: Thật á Sóc! Mẹ chị đang ốm à? Ôi! Chị buồn quá!... cọ xong mấy cái chậu  này đã.</a:t>
            </a:r>
          </a:p>
        </p:txBody>
      </p:sp>
      <p:pic>
        <p:nvPicPr>
          <p:cNvPr id="3" name="Picture 2" descr="http://mndoanthidiemtayho.edu.vn/upload/54777/fck/files/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971" y="2204864"/>
            <a:ext cx="5834073" cy="32816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3547" y="5645063"/>
            <a:ext cx="8280920" cy="830997"/>
          </a:xfrm>
          <a:prstGeom prst="rect">
            <a:avLst/>
          </a:prstGeom>
        </p:spPr>
        <p:txBody>
          <a:bodyPr wrap="square">
            <a:spAutoFit/>
          </a:bodyPr>
          <a:lstStyle/>
          <a:p>
            <a:r>
              <a:rPr lang="vi-VN" sz="2400" dirty="0"/>
              <a:t>Trích dẫn: Thật á Sóc! Mẹ chị đang ốm à? Ôi! Chị buồn quá!... cọ xong mấy cái chậu này đã.</a:t>
            </a:r>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048" y="620688"/>
            <a:ext cx="8568952" cy="1200329"/>
          </a:xfrm>
          <a:prstGeom prst="rect">
            <a:avLst/>
          </a:prstGeom>
        </p:spPr>
        <p:txBody>
          <a:bodyPr wrap="square">
            <a:spAutoFit/>
          </a:bodyPr>
          <a:lstStyle/>
          <a:p>
            <a:r>
              <a:rPr lang="vi-VN" dirty="0"/>
              <a:t>- Sau đó chị Cả đã bị làm sao?</a:t>
            </a:r>
          </a:p>
          <a:p>
            <a:r>
              <a:rPr lang="vi-VN" i="1" dirty="0"/>
              <a:t>Trích dẫn: “Thương mẹ! Thương mẹ…bò ra khỏi nhà và đi mãi”</a:t>
            </a:r>
            <a:endParaRPr lang="vi-VN" dirty="0"/>
          </a:p>
          <a:p>
            <a:pPr marL="285750" indent="-285750">
              <a:buFontTx/>
              <a:buChar char="-"/>
            </a:pPr>
            <a:r>
              <a:rPr lang="vi-VN" dirty="0"/>
              <a:t>Khi Sóc báo tin mẹ bị ốm thì chị hai có về thăm mẹ chị ngay không? Vì sao?</a:t>
            </a:r>
          </a:p>
          <a:p>
            <a:pPr marL="285750" indent="-285750">
              <a:buFontTx/>
              <a:buChar char="-"/>
            </a:pPr>
            <a:endParaRPr lang="vi-VN" dirty="0"/>
          </a:p>
        </p:txBody>
      </p:sp>
      <p:pic>
        <p:nvPicPr>
          <p:cNvPr id="3" name="Picture 2" descr="http://mndoanthidiemtayho.edu.vn/upload/54777/fck/file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628800"/>
            <a:ext cx="4896544" cy="28803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7524" y="4640069"/>
            <a:ext cx="9144000" cy="923330"/>
          </a:xfrm>
          <a:prstGeom prst="rect">
            <a:avLst/>
          </a:prstGeom>
        </p:spPr>
        <p:txBody>
          <a:bodyPr wrap="square">
            <a:spAutoFit/>
          </a:bodyPr>
          <a:lstStyle/>
          <a:p>
            <a:r>
              <a:rPr lang="vi-VN" i="1" dirty="0"/>
              <a:t>Trích dẫn: “Thật ư Sóc! Mẹ chị đang ốm à?...xe cho xong chỗ chỉ này đã”</a:t>
            </a:r>
            <a:endParaRPr lang="vi-VN" dirty="0"/>
          </a:p>
          <a:p>
            <a:pPr marL="285750" indent="-285750">
              <a:buFontTx/>
              <a:buChar char="-"/>
            </a:pPr>
            <a:r>
              <a:rPr lang="vi-VN" dirty="0"/>
              <a:t>Thấy vậy, Sóc đã nói gì với chị Hai?</a:t>
            </a:r>
          </a:p>
          <a:p>
            <a:r>
              <a:rPr lang="vi-VN" i="1" dirty="0"/>
              <a:t>Trích dẫn: “Thương mẹ, thương mẹ mà lại còn …xe chỉ suốt đời”</a:t>
            </a:r>
            <a:endParaRPr lang="vi-VN" dirty="0"/>
          </a:p>
        </p:txBody>
      </p:sp>
    </p:spTree>
    <p:extLst>
      <p:ext uri="{BB962C8B-B14F-4D97-AF65-F5344CB8AC3E}">
        <p14:creationId xmlns:p14="http://schemas.microsoft.com/office/powerpoint/2010/main" val="1476698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23528" y="476672"/>
            <a:ext cx="871771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400" dirty="0"/>
              <a:t>- Khi nghe tin mẹ bị ốm, cô út đã như thế nào?</a:t>
            </a:r>
          </a:p>
          <a:p>
            <a:r>
              <a:rPr lang="vi-VN" sz="2400" dirty="0"/>
              <a:t>Giải nghĩa: “Hốt hoảng” là lo lắng, lo sợ điều gì đó.</a:t>
            </a:r>
          </a:p>
          <a:p>
            <a:r>
              <a:rPr lang="vi-VN" sz="2400" i="1" dirty="0"/>
              <a:t>Trích dẫn: “Sóc con lại đi đến nhà cô gái út,…cô hốt hoảng, tất tả đi thăm mẹ ngay”.</a:t>
            </a:r>
            <a:endParaRPr lang="vi-VN" sz="2400" dirty="0"/>
          </a:p>
        </p:txBody>
      </p:sp>
      <p:pic>
        <p:nvPicPr>
          <p:cNvPr id="3" name="Picture 2" descr="http://mndoanthidiemtayho.edu.vn/upload/54777/fck/files/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186732"/>
            <a:ext cx="4392488" cy="3297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136904" cy="2308324"/>
          </a:xfrm>
          <a:prstGeom prst="rect">
            <a:avLst/>
          </a:prstGeom>
        </p:spPr>
        <p:txBody>
          <a:bodyPr wrap="square">
            <a:spAutoFit/>
          </a:bodyPr>
          <a:lstStyle/>
          <a:p>
            <a:r>
              <a:rPr lang="vi-VN" sz="2400" dirty="0"/>
              <a:t>- Khi đó, Sóc con đã nói gì với cô út?</a:t>
            </a:r>
          </a:p>
          <a:p>
            <a:r>
              <a:rPr lang="vi-VN" sz="2400" i="1" dirty="0"/>
              <a:t>Trích dẫn: “Chị út ơi! Chị là người con hiếu thảo nhất trong ba chị em”</a:t>
            </a:r>
            <a:endParaRPr lang="vi-VN" sz="2400" dirty="0"/>
          </a:p>
          <a:p>
            <a:r>
              <a:rPr lang="vi-VN" sz="2400" dirty="0"/>
              <a:t>- Theo các con trong ba chị em cô gái, cô nào là người con hiếu thảo nhất? Vì sao?</a:t>
            </a:r>
          </a:p>
          <a:p>
            <a:pPr marL="285750" indent="-285750">
              <a:buFontTx/>
              <a:buChar char="-"/>
            </a:pPr>
            <a:r>
              <a:rPr lang="vi-VN" sz="2400" dirty="0"/>
              <a:t>Qua câu chuyện này các con học được từ cô út điều gì?</a:t>
            </a:r>
          </a:p>
        </p:txBody>
      </p:sp>
      <p:pic>
        <p:nvPicPr>
          <p:cNvPr id="10242" name="Picture 2" descr="TRUYỆN BA CÔ G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996952"/>
            <a:ext cx="4824536" cy="310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492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9168341" cy="6858000"/>
          </a:xfrm>
          <a:prstGeom prst="rect">
            <a:avLst/>
          </a:prstGeom>
        </p:spPr>
      </p:pic>
      <p:sp>
        <p:nvSpPr>
          <p:cNvPr id="2" name="Hình Chữ nhật 1"/>
          <p:cNvSpPr/>
          <p:nvPr/>
        </p:nvSpPr>
        <p:spPr>
          <a:xfrm>
            <a:off x="428596" y="357167"/>
            <a:ext cx="8463884" cy="6524863"/>
          </a:xfrm>
          <a:prstGeom prst="rect">
            <a:avLst/>
          </a:prstGeom>
        </p:spPr>
        <p:txBody>
          <a:bodyPr wrap="square">
            <a:spAutoFit/>
          </a:bodyPr>
          <a:lstStyle/>
          <a:p>
            <a:pPr marL="400050" indent="-400050" algn="ctr">
              <a:buAutoNum type="romanUcPeriod"/>
            </a:pPr>
            <a:r>
              <a:rPr lang="vi-VN" sz="2000" b="1" dirty="0"/>
              <a:t>MỤC ĐÍCH </a:t>
            </a:r>
            <a:endParaRPr lang="vi-VN" b="1" dirty="0"/>
          </a:p>
          <a:p>
            <a:pPr algn="just"/>
            <a:r>
              <a:rPr lang="vi-VN" sz="2000" b="1" dirty="0"/>
              <a:t>1. Kiến thức.</a:t>
            </a:r>
          </a:p>
          <a:p>
            <a:pPr algn="just"/>
            <a:r>
              <a:rPr lang="vi-VN" sz="2000" dirty="0"/>
              <a:t>- Trẻ nhớ tên truyện “Ba cô gái”, tên các nhân vật trong truyện: Bà mẹ, cô cả, cô hai, cô út và Sóc con.</a:t>
            </a:r>
          </a:p>
          <a:p>
            <a:pPr algn="just"/>
            <a:r>
              <a:rPr lang="vi-VN" sz="2000" dirty="0"/>
              <a:t>- Trẻ hiểu nội dung câu chuyện: Truyện kể về một bà mẹ sinh được ba cô con gái, bà hết lòng chăm sóc và thương yêu các con. Nhưng khi bà bị ốm chị cả và chị hai  đã không về thăm mẹ ngay nên đã bị biến thành con rùa và con nhện, chỉ có chị út hiếu thảo về thăm mẹ ngay nên cô được mọi người yêu thương, các con quý mến</a:t>
            </a:r>
          </a:p>
          <a:p>
            <a:pPr algn="just"/>
            <a:r>
              <a:rPr lang="vi-VN" sz="2000" dirty="0"/>
              <a:t>- Trẻ bước đầu biết bắt chước thể hiện lời nói, giọng điệu một số câu thoại đơn giản của nhân vật trong truyện.</a:t>
            </a:r>
          </a:p>
          <a:p>
            <a:pPr algn="just"/>
            <a:r>
              <a:rPr lang="vi-VN" sz="2000" b="1" dirty="0"/>
              <a:t>2. Kỹ năng.</a:t>
            </a:r>
          </a:p>
          <a:p>
            <a:pPr algn="just"/>
            <a:r>
              <a:rPr lang="vi-VN" sz="2000" dirty="0"/>
              <a:t>- Phát triển ngôn ngữ mạch lạc cho trẻ thông qua các hoạt động, trả lời câu hỏi, đàm thoại nội dung truyện “Ba cô gái”.</a:t>
            </a:r>
          </a:p>
          <a:p>
            <a:pPr algn="just"/>
            <a:r>
              <a:rPr lang="vi-VN" sz="2000" dirty="0"/>
              <a:t>- Trẻ có kỹ năng chú ý lắng nghe và ghi nhớ diễn biến nội dung câu chuyện.</a:t>
            </a:r>
          </a:p>
          <a:p>
            <a:pPr algn="just"/>
            <a:r>
              <a:rPr lang="vi-VN" sz="2000" b="1" dirty="0"/>
              <a:t>3. Thái độ.</a:t>
            </a:r>
          </a:p>
          <a:p>
            <a:pPr algn="just"/>
            <a:r>
              <a:rPr lang="vi-VN" sz="2000" dirty="0"/>
              <a:t>- Trẻ chú ý nghe cô kể truyện và tích cực tham gia vào hoạt động.</a:t>
            </a:r>
          </a:p>
          <a:p>
            <a:pPr algn="just"/>
            <a:r>
              <a:rPr lang="vi-VN" sz="2000" dirty="0"/>
              <a:t>- Giáo dục trẻ hiếu thảo, biết yêu thương, kính trọng ông bà, bố mẹ , biết quan tâm, chăm sóc, giúp đỡ bố mẹ và người thân khi bị ốm.</a:t>
            </a:r>
          </a:p>
          <a:p>
            <a:pPr algn="just"/>
            <a:endParaRPr lang="en-US" dirty="0"/>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764704"/>
            <a:ext cx="8208912" cy="3970318"/>
          </a:xfrm>
          <a:prstGeom prst="rect">
            <a:avLst/>
          </a:prstGeom>
        </p:spPr>
        <p:txBody>
          <a:bodyPr wrap="square">
            <a:spAutoFit/>
          </a:bodyPr>
          <a:lstStyle/>
          <a:p>
            <a:r>
              <a:rPr lang="vi-VN" sz="2800" b="1" dirty="0"/>
              <a:t>* Giáo dục trẻ</a:t>
            </a:r>
            <a:r>
              <a:rPr lang="vi-VN" sz="2800" dirty="0"/>
              <a:t>: Các con ạ! Qua câu chuyện này cô mong rằng các con cùng học tập tấm gương hiếu thảo của chị út, luôn kính trọng và yêu thương bố mẹ, người thân trong gia đình.</a:t>
            </a:r>
          </a:p>
          <a:p>
            <a:r>
              <a:rPr lang="vi-VN" sz="2800" b="1" dirty="0"/>
              <a:t>*Hoạt động 3:</a:t>
            </a:r>
            <a:r>
              <a:rPr lang="vi-VN" sz="2800" dirty="0"/>
              <a:t> Cô cho trẻ đọc bài thơ “Yêu mẹ” và đi đến rạp chiếu phim và xem màn kịch rối câu truyện “Ba cô gái”.</a:t>
            </a:r>
          </a:p>
          <a:p>
            <a:r>
              <a:rPr lang="vi-VN" sz="2800" dirty="0"/>
              <a:t>- Cô hỏi trẻ: Các con vừa được xem màn kịch rối có tên là gì?</a:t>
            </a:r>
          </a:p>
        </p:txBody>
      </p:sp>
    </p:spTree>
    <p:extLst>
      <p:ext uri="{BB962C8B-B14F-4D97-AF65-F5344CB8AC3E}">
        <p14:creationId xmlns:p14="http://schemas.microsoft.com/office/powerpoint/2010/main" val="1449227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611560" y="620688"/>
            <a:ext cx="8358246" cy="1815882"/>
          </a:xfrm>
          <a:prstGeom prst="rect">
            <a:avLst/>
          </a:prstGeom>
        </p:spPr>
        <p:txBody>
          <a:bodyPr wrap="square">
            <a:spAutoFit/>
          </a:bodyPr>
          <a:lstStyle/>
          <a:p>
            <a:r>
              <a:rPr lang="vi-VN" sz="2800" b="1" dirty="0"/>
              <a:t>3.  Kết thúc </a:t>
            </a:r>
          </a:p>
          <a:p>
            <a:r>
              <a:rPr lang="vi-VN" sz="2800" dirty="0"/>
              <a:t>- Cô nhận xét giờ học và động viên trẻ.</a:t>
            </a:r>
          </a:p>
          <a:p>
            <a:r>
              <a:rPr lang="vi-VN" sz="2800" dirty="0"/>
              <a:t>- Cho trẻ vận động bài hát “Mẹ hãy nắm chặt tay con đi”.</a:t>
            </a:r>
          </a:p>
        </p:txBody>
      </p:sp>
      <p:pic>
        <p:nvPicPr>
          <p:cNvPr id="15368" name="Picture 8" descr="Hình ảnh Người Mẹ Nắm Tay Cô Bé PNG , Người Mẹ Nắm Tay Cô Bé PNG , Mẹ Và Bé  được Vẽ Tay, Ngôi Sao Năm Cánh Màu Vàng PNG miễ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491" y="2924944"/>
            <a:ext cx="4104456" cy="3336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00+ Khung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5" name="Rectangle 1"/>
          <p:cNvSpPr>
            <a:spLocks noChangeArrowheads="1"/>
          </p:cNvSpPr>
          <p:nvPr/>
        </p:nvSpPr>
        <p:spPr bwMode="auto">
          <a:xfrm>
            <a:off x="323528" y="-114200"/>
            <a:ext cx="8501122"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vi-VN" sz="2400" b="1" dirty="0"/>
          </a:p>
          <a:p>
            <a:pPr algn="ctr"/>
            <a:r>
              <a:rPr lang="vi-VN" sz="2400" b="1" dirty="0"/>
              <a:t>II. CHUẨN BỊ</a:t>
            </a:r>
            <a:endParaRPr lang="vi-VN" sz="2400" dirty="0"/>
          </a:p>
          <a:p>
            <a:r>
              <a:rPr lang="vi-VN" dirty="0"/>
              <a:t> </a:t>
            </a:r>
          </a:p>
          <a:p>
            <a:r>
              <a:rPr lang="vi-VN" sz="2800" b="1" dirty="0"/>
              <a:t>1. Đồ dùng của cô:</a:t>
            </a:r>
          </a:p>
          <a:p>
            <a:r>
              <a:rPr lang="vi-VN" sz="2800" dirty="0"/>
              <a:t>- Máy tính, ti vi, loa.</a:t>
            </a:r>
          </a:p>
          <a:p>
            <a:r>
              <a:rPr lang="vi-VN" sz="2800" b="1" dirty="0"/>
              <a:t>- </a:t>
            </a:r>
            <a:r>
              <a:rPr lang="vi-VN" sz="2800" dirty="0"/>
              <a:t>Video hình ảnh có ứng dụng trí tuệ nhân tạo AI minh họa nội dung câu chuyện “Ba cô gái”, (Bộ tranh kể chuyện dự phòng), que chỉ.</a:t>
            </a:r>
          </a:p>
          <a:p>
            <a:r>
              <a:rPr lang="vi-VN" sz="2800" dirty="0"/>
              <a:t>- Mô hình sân khấu rối, các nhân vật rối: Bà mẹ, cô chị cả, cô chị hai, cô út, Sóc con.</a:t>
            </a:r>
          </a:p>
          <a:p>
            <a:r>
              <a:rPr lang="vi-VN" sz="2800" dirty="0"/>
              <a:t>- Nhạc nền kể truyện “Ba cô gái”; nhạc bài hát “Người tôi yêu, tôi thương”; nhạc bài hát “Mẹ hãy nắm chặt tay con đi”.</a:t>
            </a:r>
          </a:p>
          <a:p>
            <a:r>
              <a:rPr lang="vi-VN" sz="2800" b="1" dirty="0"/>
              <a:t> 2. Đồ dùng của trẻ:</a:t>
            </a:r>
          </a:p>
          <a:p>
            <a:r>
              <a:rPr lang="vi-VN" sz="2800" dirty="0"/>
              <a:t>- Trang phục gọn gàng.</a:t>
            </a:r>
          </a:p>
          <a:p>
            <a:r>
              <a:rPr lang="vi-VN" sz="2800" dirty="0"/>
              <a:t>- Chỗ ngồi phù hợp cho trẻ.</a:t>
            </a: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ctrTitle"/>
          </p:nvPr>
        </p:nvSpPr>
        <p:spPr>
          <a:xfrm>
            <a:off x="214282" y="2130425"/>
            <a:ext cx="8572560" cy="1470025"/>
          </a:xfrm>
        </p:spPr>
        <p:txBody>
          <a:bodyPr>
            <a:prstTxWarp prst="textStop">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iêu đề phụ 2"/>
          <p:cNvSpPr>
            <a:spLocks noGrp="1"/>
          </p:cNvSpPr>
          <p:nvPr>
            <p:ph type="subTitle" idx="1"/>
          </p:nvPr>
        </p:nvSpPr>
        <p:spPr/>
        <p:txBody>
          <a:bodyPr/>
          <a:lstStyle/>
          <a:p>
            <a:endParaRPr lang="en-US" dirty="0"/>
          </a:p>
        </p:txBody>
      </p:sp>
      <p:pic>
        <p:nvPicPr>
          <p:cNvPr id="1026" name="Picture 2" descr="Truyện: Ba cô g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855"/>
            <a:ext cx="9098733" cy="6890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95536" y="620688"/>
            <a:ext cx="850112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buAutoNum type="arabicPeriod"/>
            </a:pPr>
            <a:r>
              <a:rPr lang="vi-VN" sz="2800" b="1" dirty="0"/>
              <a:t>Ổn định tổ chức</a:t>
            </a:r>
          </a:p>
          <a:p>
            <a:r>
              <a:rPr lang="vi-VN" sz="2800" dirty="0"/>
              <a:t>- Cô giới thiệu khách dự.</a:t>
            </a:r>
          </a:p>
          <a:p>
            <a:r>
              <a:rPr lang="vi-VN" sz="2800" dirty="0"/>
              <a:t>- Để bắt đầu vào giờ học ngày hôm nay, cô mời các con hát và vận động với cô theo bài hát “Người tôi yêu, tôi thương” nhé.</a:t>
            </a:r>
          </a:p>
          <a:p>
            <a:r>
              <a:rPr lang="vi-VN" sz="2800" dirty="0"/>
              <a:t>- Cô trò chuyện với trẻ về những người trẻ thương yêu.</a:t>
            </a:r>
          </a:p>
          <a:p>
            <a:r>
              <a:rPr lang="vi-VN" sz="2800" dirty="0"/>
              <a:t>- Hôm nay, cô có một câu chuyện kể về một bà mẹ nghèo sinh được ba cô con gái. Để xem ba cô con gái trong câu chuyện có yêu thương mẹ của mình không. Cô xin mời các con nhẹ nhàng ngồi xuống để cùng lắng nghe câu chuyện này nhé.</a:t>
            </a: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Khung hình nền PowerPoint đẹp nhất: chọn và tải theo chủ đề - VM STY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6196"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09" name="Rectangle 1"/>
          <p:cNvSpPr>
            <a:spLocks noChangeArrowheads="1"/>
          </p:cNvSpPr>
          <p:nvPr/>
        </p:nvSpPr>
        <p:spPr bwMode="auto">
          <a:xfrm>
            <a:off x="827584" y="1484784"/>
            <a:ext cx="792088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3600" b="1" dirty="0">
                <a:latin typeface="Times New Roman" pitchFamily="18" charset="0"/>
                <a:ea typeface="Calibri" charset="0"/>
                <a:cs typeface="Times New Roman" pitchFamily="18" charset="0"/>
              </a:rPr>
              <a:t>2. Nội dung chính</a:t>
            </a:r>
          </a:p>
          <a:p>
            <a:pPr marL="0" marR="0" lvl="0" indent="0" algn="l" defTabSz="914400" rtl="0" eaLnBrk="1" fontAlgn="base" latinLnBrk="0" hangingPunct="1">
              <a:lnSpc>
                <a:spcPct val="100000"/>
              </a:lnSpc>
              <a:spcBef>
                <a:spcPct val="0"/>
              </a:spcBef>
              <a:spcAft>
                <a:spcPct val="0"/>
              </a:spcAft>
              <a:buClrTx/>
              <a:buSzTx/>
              <a:buFontTx/>
              <a:buNone/>
              <a:tabLst/>
            </a:pPr>
            <a:r>
              <a:rPr lang="en-US" sz="3600" b="1" dirty="0">
                <a:latin typeface="Times New Roman" pitchFamily="18" charset="0"/>
                <a:ea typeface="Calibri" charset="0"/>
                <a:cs typeface="Times New Roman" pitchFamily="18" charset="0"/>
              </a:rPr>
              <a:t>Hoạt động 1: </a:t>
            </a:r>
            <a:r>
              <a:rPr kumimoji="0" lang="en-US" sz="3600" b="1" i="0" u="none" strike="noStrike" cap="none" normalizeH="0" baseline="0" dirty="0">
                <a:ln>
                  <a:noFill/>
                </a:ln>
                <a:solidFill>
                  <a:schemeClr val="tx1"/>
                </a:solidFill>
                <a:effectLst/>
                <a:latin typeface="Times New Roman" pitchFamily="18" charset="0"/>
                <a:ea typeface="Calibri" charset="0"/>
                <a:cs typeface="Times New Roman" pitchFamily="18" charset="0"/>
              </a:rPr>
              <a:t>Kể chuyện cho trẻ nghe</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ea typeface="Calibri" charset="0"/>
                <a:cs typeface="Times New Roman" pitchFamily="18" charset="0"/>
              </a:rPr>
              <a:t> </a:t>
            </a:r>
            <a:r>
              <a:rPr kumimoji="0" lang="vi-VN"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Cô </a:t>
            </a:r>
            <a:r>
              <a:rPr kumimoji="0" lang="vi-VN"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kể</a:t>
            </a:r>
            <a:r>
              <a:rPr kumimoji="0" lang="vi-VN"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vi-VN"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lần</a:t>
            </a:r>
            <a:r>
              <a:rPr kumimoji="0" lang="vi-VN"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1 không tranh. </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3600" b="0" i="0" u="none" strike="noStrike" cap="none" normalizeH="0" baseline="0" dirty="0">
                <a:ln>
                  <a:noFill/>
                </a:ln>
                <a:solidFill>
                  <a:schemeClr val="tx1"/>
                </a:solidFill>
                <a:effectLst/>
                <a:latin typeface="Times New Roman" pitchFamily="18" charset="0"/>
                <a:ea typeface="Calibri" charset="0"/>
                <a:cs typeface="Times New Roman" pitchFamily="18" charset="0"/>
              </a:rPr>
              <a:t> Cô vừa kể cho chúng mình nghe câu truyện gì?</a:t>
            </a: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Cô </a:t>
            </a:r>
            <a:r>
              <a:rPr kumimoji="0" lang="vi-VN"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kể</a:t>
            </a:r>
            <a:r>
              <a:rPr kumimoji="0" lang="vi-VN"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vi-VN"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lần</a:t>
            </a:r>
            <a:r>
              <a:rPr kumimoji="0" lang="vi-VN"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2 </a:t>
            </a:r>
            <a:r>
              <a:rPr kumimoji="0" lang="vi-VN"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kết</a:t>
            </a:r>
            <a:r>
              <a:rPr kumimoji="0" lang="vi-VN"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vi-VN"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hợp</a:t>
            </a:r>
            <a:r>
              <a:rPr kumimoji="0" lang="vi-VN"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vi-VN" sz="3600" b="0" i="0" u="none" strike="noStrike" cap="none" normalizeH="0" baseline="0" dirty="0">
                <a:ln>
                  <a:noFill/>
                </a:ln>
                <a:solidFill>
                  <a:schemeClr val="tx1"/>
                </a:solidFill>
                <a:effectLst/>
                <a:latin typeface="Times New Roman" pitchFamily="18" charset="0"/>
                <a:ea typeface="Calibri" charset="0"/>
                <a:cs typeface="Times New Roman" pitchFamily="18" charset="0"/>
              </a:rPr>
              <a:t>tranh </a:t>
            </a:r>
            <a:r>
              <a:rPr kumimoji="0" lang="vi-VN"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minh </a:t>
            </a:r>
            <a:r>
              <a:rPr kumimoji="0" lang="vi-VN" sz="36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họa</a:t>
            </a:r>
            <a:r>
              <a:rPr kumimoji="0" lang="vi-VN" sz="3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ctrTitle"/>
          </p:nvPr>
        </p:nvSpPr>
        <p:spPr>
          <a:xfrm>
            <a:off x="214282" y="2130425"/>
            <a:ext cx="8572560" cy="1470025"/>
          </a:xfrm>
        </p:spPr>
        <p:txBody>
          <a:bodyPr>
            <a:prstTxWarp prst="textStop">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iêu đề phụ 2"/>
          <p:cNvSpPr>
            <a:spLocks noGrp="1"/>
          </p:cNvSpPr>
          <p:nvPr>
            <p:ph type="subTitle" idx="1"/>
          </p:nvPr>
        </p:nvSpPr>
        <p:spPr/>
        <p:txBody>
          <a:bodyPr/>
          <a:lstStyle/>
          <a:p>
            <a:endParaRPr lang="en-US" dirty="0"/>
          </a:p>
        </p:txBody>
      </p:sp>
      <p:pic>
        <p:nvPicPr>
          <p:cNvPr id="1026" name="Picture 2" descr="Truyện: Ba cô g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855"/>
            <a:ext cx="9098733" cy="689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208244"/>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p:cNvSpPr/>
          <p:nvPr/>
        </p:nvSpPr>
        <p:spPr>
          <a:xfrm>
            <a:off x="428596" y="4143381"/>
            <a:ext cx="7929618" cy="2246769"/>
          </a:xfrm>
          <a:prstGeom prst="rect">
            <a:avLst/>
          </a:prstGeom>
        </p:spPr>
        <p:txBody>
          <a:bodyPr wrap="square">
            <a:spAutoFit/>
          </a:bodyPr>
          <a:lstStyle/>
          <a:p>
            <a:r>
              <a:rPr lang="vi-VN" sz="2000" dirty="0"/>
              <a:t>Ngày xưa, có một người đàn bà nghèo sinh được ba cô con gái. Bà rất yêu thương các con, bà lo cho các con từng li từng tí. Nhà nghèo, bà phải làm lụng vất vả để nuôi các con nhưng bà không hề phàn nàn.</a:t>
            </a:r>
          </a:p>
          <a:p>
            <a:r>
              <a:rPr lang="vi-VN" sz="2000" dirty="0"/>
              <a:t>Được mẹ yêu thương chăm sóc, ba cô con gái lớn nhanh như thổi. Cả ba đều đẹp như trăng rằm. Thế rồi lần lượt hết cô này đến cô khác di lấy chồng, bà mẹ ở nhà một mình.</a:t>
            </a:r>
          </a:p>
        </p:txBody>
      </p:sp>
      <p:pic>
        <p:nvPicPr>
          <p:cNvPr id="2050" name="Picture 2" descr="http://mndoanthidiemtayho.edu.vn/upload/54777/fck/file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04664"/>
            <a:ext cx="5592854" cy="36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p:cNvSpPr/>
          <p:nvPr/>
        </p:nvSpPr>
        <p:spPr>
          <a:xfrm>
            <a:off x="357158" y="4077072"/>
            <a:ext cx="8501122" cy="2246769"/>
          </a:xfrm>
          <a:prstGeom prst="rect">
            <a:avLst/>
          </a:prstGeom>
        </p:spPr>
        <p:txBody>
          <a:bodyPr wrap="square">
            <a:spAutoFit/>
          </a:bodyPr>
          <a:lstStyle/>
          <a:p>
            <a:r>
              <a:rPr lang="vi-VN" sz="2000" dirty="0"/>
              <a:t>Năm tháng trôi qua, bà mẹ tuổi mỗi ngày một già, sức mỗi ngày một yếu. Một hôm, bà thấy trong người mệt mỏi, bà biết mình không sống được bao lâu nữa, bà nhớ các con nhưng cả ba cô gái đều ở xa quá nên bà không thể đến thăm các con được. Bà liền nhớ Sóc con đưa thư cho ba cô gái, bà dặn Sóc:</a:t>
            </a:r>
          </a:p>
          <a:p>
            <a:r>
              <a:rPr lang="vi-VN" sz="2000" dirty="0"/>
              <a:t>- Sóc khôn ngoan, Sóc hãy nói với các con ta là ta đang ốm và báo chúng về ngay thăm ta Sóc nhé!</a:t>
            </a:r>
          </a:p>
        </p:txBody>
      </p:sp>
      <p:pic>
        <p:nvPicPr>
          <p:cNvPr id="4098" name="Picture 2" descr="Truyện cổ tích : Ba cô gái - Trường Tiểu học Ama J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431" y="416221"/>
            <a:ext cx="5184576" cy="3484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1844</Words>
  <Application>Microsoft Office PowerPoint</Application>
  <PresentationFormat>On-screen Show (4:3)</PresentationFormat>
  <Paragraphs>92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chiếu 1</dc:title>
  <dc:creator>Administrator</dc:creator>
  <cp:lastModifiedBy>DELL</cp:lastModifiedBy>
  <cp:revision>17</cp:revision>
  <dcterms:created xsi:type="dcterms:W3CDTF">2026-01-28T15:07:47Z</dcterms:created>
  <dcterms:modified xsi:type="dcterms:W3CDTF">2026-04-21T01:30:32Z</dcterms:modified>
</cp:coreProperties>
</file>