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58" r:id="rId5"/>
    <p:sldId id="273" r:id="rId6"/>
    <p:sldId id="274" r:id="rId7"/>
    <p:sldId id="260" r:id="rId8"/>
    <p:sldId id="262" r:id="rId9"/>
    <p:sldId id="275" r:id="rId10"/>
    <p:sldId id="263" r:id="rId11"/>
    <p:sldId id="264" r:id="rId12"/>
    <p:sldId id="265" r:id="rId13"/>
    <p:sldId id="276" r:id="rId14"/>
    <p:sldId id="267" r:id="rId15"/>
    <p:sldId id="269" r:id="rId16"/>
    <p:sldId id="270" r:id="rId17"/>
    <p:sldId id="271" r:id="rId18"/>
    <p:sldId id="272" r:id="rId1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4"/>
  </p:normalViewPr>
  <p:slideViewPr>
    <p:cSldViewPr snapToGrid="0">
      <p:cViewPr>
        <p:scale>
          <a:sx n="45" d="100"/>
          <a:sy n="45" d="100"/>
        </p:scale>
        <p:origin x="-979" y="-1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8F1620-C0CB-5749-B4DC-D4145CD5A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04BEEC9A-00C4-4CB8-01C1-60AAD52946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A4C772C9-6580-2DE3-D1A2-D7137E88E426}"/>
              </a:ext>
            </a:extLst>
          </p:cNvPr>
          <p:cNvSpPr>
            <a:spLocks noGrp="1"/>
          </p:cNvSpPr>
          <p:nvPr>
            <p:ph type="dt" sz="half" idx="10"/>
          </p:nvPr>
        </p:nvSpPr>
        <p:spPr/>
        <p:txBody>
          <a:bodyPr/>
          <a:lstStyle/>
          <a:p>
            <a:fld id="{1944D507-0CB9-0B4F-9170-DA8CFCF8F78D}" type="datetimeFigureOut">
              <a:rPr lang="x-none" smtClean="0"/>
              <a:pPr/>
              <a:t>09/01/2026</a:t>
            </a:fld>
            <a:endParaRPr lang="x-none"/>
          </a:p>
        </p:txBody>
      </p:sp>
      <p:sp>
        <p:nvSpPr>
          <p:cNvPr id="5" name="Footer Placeholder 4">
            <a:extLst>
              <a:ext uri="{FF2B5EF4-FFF2-40B4-BE49-F238E27FC236}">
                <a16:creationId xmlns="" xmlns:a16="http://schemas.microsoft.com/office/drawing/2014/main" id="{293C6033-9D72-F8D5-10B9-DACAB9F6074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88B698A1-470C-9746-CA79-7B2723B00E39}"/>
              </a:ext>
            </a:extLst>
          </p:cNvPr>
          <p:cNvSpPr>
            <a:spLocks noGrp="1"/>
          </p:cNvSpPr>
          <p:nvPr>
            <p:ph type="sldNum" sz="quarter" idx="12"/>
          </p:nvPr>
        </p:nvSpPr>
        <p:spPr/>
        <p:txBody>
          <a:bodyPr/>
          <a:lstStyle/>
          <a:p>
            <a:fld id="{731DD209-147B-F449-AFA1-194D5DAAC393}" type="slidenum">
              <a:rPr lang="x-none" smtClean="0"/>
              <a:pPr/>
              <a:t>‹#›</a:t>
            </a:fld>
            <a:endParaRPr lang="x-none"/>
          </a:p>
        </p:txBody>
      </p:sp>
    </p:spTree>
    <p:extLst>
      <p:ext uri="{BB962C8B-B14F-4D97-AF65-F5344CB8AC3E}">
        <p14:creationId xmlns:p14="http://schemas.microsoft.com/office/powerpoint/2010/main" val="3189825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49FF63-F3CF-5A9E-CB30-A45F007524B8}"/>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A685CB3A-D31C-7492-47F9-B13899CBC0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F58336A6-463B-66E3-A5C1-6A2FD3E2E935}"/>
              </a:ext>
            </a:extLst>
          </p:cNvPr>
          <p:cNvSpPr>
            <a:spLocks noGrp="1"/>
          </p:cNvSpPr>
          <p:nvPr>
            <p:ph type="dt" sz="half" idx="10"/>
          </p:nvPr>
        </p:nvSpPr>
        <p:spPr/>
        <p:txBody>
          <a:bodyPr/>
          <a:lstStyle/>
          <a:p>
            <a:fld id="{1944D507-0CB9-0B4F-9170-DA8CFCF8F78D}" type="datetimeFigureOut">
              <a:rPr lang="x-none" smtClean="0"/>
              <a:pPr/>
              <a:t>09/01/2026</a:t>
            </a:fld>
            <a:endParaRPr lang="x-none"/>
          </a:p>
        </p:txBody>
      </p:sp>
      <p:sp>
        <p:nvSpPr>
          <p:cNvPr id="5" name="Footer Placeholder 4">
            <a:extLst>
              <a:ext uri="{FF2B5EF4-FFF2-40B4-BE49-F238E27FC236}">
                <a16:creationId xmlns="" xmlns:a16="http://schemas.microsoft.com/office/drawing/2014/main" id="{51185153-9F2B-34D2-1082-7A7ECF0DFE3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A67962A4-0F9F-785E-92EF-A4C7C455384E}"/>
              </a:ext>
            </a:extLst>
          </p:cNvPr>
          <p:cNvSpPr>
            <a:spLocks noGrp="1"/>
          </p:cNvSpPr>
          <p:nvPr>
            <p:ph type="sldNum" sz="quarter" idx="12"/>
          </p:nvPr>
        </p:nvSpPr>
        <p:spPr/>
        <p:txBody>
          <a:bodyPr/>
          <a:lstStyle/>
          <a:p>
            <a:fld id="{731DD209-147B-F449-AFA1-194D5DAAC393}" type="slidenum">
              <a:rPr lang="x-none" smtClean="0"/>
              <a:pPr/>
              <a:t>‹#›</a:t>
            </a:fld>
            <a:endParaRPr lang="x-none"/>
          </a:p>
        </p:txBody>
      </p:sp>
    </p:spTree>
    <p:extLst>
      <p:ext uri="{BB962C8B-B14F-4D97-AF65-F5344CB8AC3E}">
        <p14:creationId xmlns:p14="http://schemas.microsoft.com/office/powerpoint/2010/main" val="1182542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1309439-CA9A-28AB-9F74-E74AE3C830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B7109435-CAB4-DE39-7DB9-4190E61A8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AC5E445C-CB1B-6EC0-9E00-52C23BDC7C99}"/>
              </a:ext>
            </a:extLst>
          </p:cNvPr>
          <p:cNvSpPr>
            <a:spLocks noGrp="1"/>
          </p:cNvSpPr>
          <p:nvPr>
            <p:ph type="dt" sz="half" idx="10"/>
          </p:nvPr>
        </p:nvSpPr>
        <p:spPr/>
        <p:txBody>
          <a:bodyPr/>
          <a:lstStyle/>
          <a:p>
            <a:fld id="{1944D507-0CB9-0B4F-9170-DA8CFCF8F78D}" type="datetimeFigureOut">
              <a:rPr lang="x-none" smtClean="0"/>
              <a:pPr/>
              <a:t>09/01/2026</a:t>
            </a:fld>
            <a:endParaRPr lang="x-none"/>
          </a:p>
        </p:txBody>
      </p:sp>
      <p:sp>
        <p:nvSpPr>
          <p:cNvPr id="5" name="Footer Placeholder 4">
            <a:extLst>
              <a:ext uri="{FF2B5EF4-FFF2-40B4-BE49-F238E27FC236}">
                <a16:creationId xmlns="" xmlns:a16="http://schemas.microsoft.com/office/drawing/2014/main" id="{5279DD15-56BA-7FDD-6714-5CF30D6ACE0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00BD4F3B-D6CD-7886-9E37-095331299AD8}"/>
              </a:ext>
            </a:extLst>
          </p:cNvPr>
          <p:cNvSpPr>
            <a:spLocks noGrp="1"/>
          </p:cNvSpPr>
          <p:nvPr>
            <p:ph type="sldNum" sz="quarter" idx="12"/>
          </p:nvPr>
        </p:nvSpPr>
        <p:spPr/>
        <p:txBody>
          <a:bodyPr/>
          <a:lstStyle/>
          <a:p>
            <a:fld id="{731DD209-147B-F449-AFA1-194D5DAAC393}" type="slidenum">
              <a:rPr lang="x-none" smtClean="0"/>
              <a:pPr/>
              <a:t>‹#›</a:t>
            </a:fld>
            <a:endParaRPr lang="x-none"/>
          </a:p>
        </p:txBody>
      </p:sp>
    </p:spTree>
    <p:extLst>
      <p:ext uri="{BB962C8B-B14F-4D97-AF65-F5344CB8AC3E}">
        <p14:creationId xmlns:p14="http://schemas.microsoft.com/office/powerpoint/2010/main" val="1691390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4C8590-FAE8-F80A-A07C-60E2276FDC87}"/>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72703948-2147-2CB9-7D56-AC6ACDC69D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0672594D-6AE8-FB4E-1593-955E14BF538F}"/>
              </a:ext>
            </a:extLst>
          </p:cNvPr>
          <p:cNvSpPr>
            <a:spLocks noGrp="1"/>
          </p:cNvSpPr>
          <p:nvPr>
            <p:ph type="dt" sz="half" idx="10"/>
          </p:nvPr>
        </p:nvSpPr>
        <p:spPr/>
        <p:txBody>
          <a:bodyPr/>
          <a:lstStyle/>
          <a:p>
            <a:fld id="{1944D507-0CB9-0B4F-9170-DA8CFCF8F78D}" type="datetimeFigureOut">
              <a:rPr lang="x-none" smtClean="0"/>
              <a:pPr/>
              <a:t>09/01/2026</a:t>
            </a:fld>
            <a:endParaRPr lang="x-none"/>
          </a:p>
        </p:txBody>
      </p:sp>
      <p:sp>
        <p:nvSpPr>
          <p:cNvPr id="5" name="Footer Placeholder 4">
            <a:extLst>
              <a:ext uri="{FF2B5EF4-FFF2-40B4-BE49-F238E27FC236}">
                <a16:creationId xmlns="" xmlns:a16="http://schemas.microsoft.com/office/drawing/2014/main" id="{471D667E-EB9C-B142-91DD-D9D4A210323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A3E8E0A0-01EB-6997-568E-79A68140DA91}"/>
              </a:ext>
            </a:extLst>
          </p:cNvPr>
          <p:cNvSpPr>
            <a:spLocks noGrp="1"/>
          </p:cNvSpPr>
          <p:nvPr>
            <p:ph type="sldNum" sz="quarter" idx="12"/>
          </p:nvPr>
        </p:nvSpPr>
        <p:spPr/>
        <p:txBody>
          <a:bodyPr/>
          <a:lstStyle/>
          <a:p>
            <a:fld id="{731DD209-147B-F449-AFA1-194D5DAAC393}" type="slidenum">
              <a:rPr lang="x-none" smtClean="0"/>
              <a:pPr/>
              <a:t>‹#›</a:t>
            </a:fld>
            <a:endParaRPr lang="x-none"/>
          </a:p>
        </p:txBody>
      </p:sp>
    </p:spTree>
    <p:extLst>
      <p:ext uri="{BB962C8B-B14F-4D97-AF65-F5344CB8AC3E}">
        <p14:creationId xmlns:p14="http://schemas.microsoft.com/office/powerpoint/2010/main" val="2194690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47F5FE-13CB-853B-F03B-A7D41F9335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2E2B8EE0-77C6-A16E-9328-707CFD5167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1F3AFE1-DA0C-4D6C-2D87-1546C4588A34}"/>
              </a:ext>
            </a:extLst>
          </p:cNvPr>
          <p:cNvSpPr>
            <a:spLocks noGrp="1"/>
          </p:cNvSpPr>
          <p:nvPr>
            <p:ph type="dt" sz="half" idx="10"/>
          </p:nvPr>
        </p:nvSpPr>
        <p:spPr/>
        <p:txBody>
          <a:bodyPr/>
          <a:lstStyle/>
          <a:p>
            <a:fld id="{1944D507-0CB9-0B4F-9170-DA8CFCF8F78D}" type="datetimeFigureOut">
              <a:rPr lang="x-none" smtClean="0"/>
              <a:pPr/>
              <a:t>09/01/2026</a:t>
            </a:fld>
            <a:endParaRPr lang="x-none"/>
          </a:p>
        </p:txBody>
      </p:sp>
      <p:sp>
        <p:nvSpPr>
          <p:cNvPr id="5" name="Footer Placeholder 4">
            <a:extLst>
              <a:ext uri="{FF2B5EF4-FFF2-40B4-BE49-F238E27FC236}">
                <a16:creationId xmlns="" xmlns:a16="http://schemas.microsoft.com/office/drawing/2014/main" id="{336688E1-8925-D1B8-7226-B37E783E22F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EF3F2D60-95E9-4E70-F102-59B25D759B54}"/>
              </a:ext>
            </a:extLst>
          </p:cNvPr>
          <p:cNvSpPr>
            <a:spLocks noGrp="1"/>
          </p:cNvSpPr>
          <p:nvPr>
            <p:ph type="sldNum" sz="quarter" idx="12"/>
          </p:nvPr>
        </p:nvSpPr>
        <p:spPr/>
        <p:txBody>
          <a:bodyPr/>
          <a:lstStyle/>
          <a:p>
            <a:fld id="{731DD209-147B-F449-AFA1-194D5DAAC393}" type="slidenum">
              <a:rPr lang="x-none" smtClean="0"/>
              <a:pPr/>
              <a:t>‹#›</a:t>
            </a:fld>
            <a:endParaRPr lang="x-none"/>
          </a:p>
        </p:txBody>
      </p:sp>
    </p:spTree>
    <p:extLst>
      <p:ext uri="{BB962C8B-B14F-4D97-AF65-F5344CB8AC3E}">
        <p14:creationId xmlns:p14="http://schemas.microsoft.com/office/powerpoint/2010/main" val="3931132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D681D6-5FAB-002C-36CB-0BA2DDA4A385}"/>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CFEA18B8-0EB7-6DC5-7E96-A6CA47D892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491B6732-12DF-7232-96C5-AB4D3D2E8F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E3258B91-DA99-5A2A-C294-DE4992FF9B88}"/>
              </a:ext>
            </a:extLst>
          </p:cNvPr>
          <p:cNvSpPr>
            <a:spLocks noGrp="1"/>
          </p:cNvSpPr>
          <p:nvPr>
            <p:ph type="dt" sz="half" idx="10"/>
          </p:nvPr>
        </p:nvSpPr>
        <p:spPr/>
        <p:txBody>
          <a:bodyPr/>
          <a:lstStyle/>
          <a:p>
            <a:fld id="{1944D507-0CB9-0B4F-9170-DA8CFCF8F78D}" type="datetimeFigureOut">
              <a:rPr lang="x-none" smtClean="0"/>
              <a:pPr/>
              <a:t>09/01/2026</a:t>
            </a:fld>
            <a:endParaRPr lang="x-none"/>
          </a:p>
        </p:txBody>
      </p:sp>
      <p:sp>
        <p:nvSpPr>
          <p:cNvPr id="6" name="Footer Placeholder 5">
            <a:extLst>
              <a:ext uri="{FF2B5EF4-FFF2-40B4-BE49-F238E27FC236}">
                <a16:creationId xmlns="" xmlns:a16="http://schemas.microsoft.com/office/drawing/2014/main" id="{214F5C1B-6849-236A-7679-1FBB5123623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9C0294C3-C14E-85FE-0DAF-A0DFEF19B97B}"/>
              </a:ext>
            </a:extLst>
          </p:cNvPr>
          <p:cNvSpPr>
            <a:spLocks noGrp="1"/>
          </p:cNvSpPr>
          <p:nvPr>
            <p:ph type="sldNum" sz="quarter" idx="12"/>
          </p:nvPr>
        </p:nvSpPr>
        <p:spPr/>
        <p:txBody>
          <a:bodyPr/>
          <a:lstStyle/>
          <a:p>
            <a:fld id="{731DD209-147B-F449-AFA1-194D5DAAC393}" type="slidenum">
              <a:rPr lang="x-none" smtClean="0"/>
              <a:pPr/>
              <a:t>‹#›</a:t>
            </a:fld>
            <a:endParaRPr lang="x-none"/>
          </a:p>
        </p:txBody>
      </p:sp>
    </p:spTree>
    <p:extLst>
      <p:ext uri="{BB962C8B-B14F-4D97-AF65-F5344CB8AC3E}">
        <p14:creationId xmlns:p14="http://schemas.microsoft.com/office/powerpoint/2010/main" val="385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CE9501-E381-1184-92F6-984025FD290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C2E97A53-787E-27F1-B650-19E914FD2B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93781EE-B923-D4FC-2DA9-D9BDC5429A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4C98EB8D-CF4A-4D40-08F2-F8E8D9DDF0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278A17D-FF38-D438-9A7E-4D1E1084E4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9CC63E5C-B757-BA9C-9F4B-7D14A4373221}"/>
              </a:ext>
            </a:extLst>
          </p:cNvPr>
          <p:cNvSpPr>
            <a:spLocks noGrp="1"/>
          </p:cNvSpPr>
          <p:nvPr>
            <p:ph type="dt" sz="half" idx="10"/>
          </p:nvPr>
        </p:nvSpPr>
        <p:spPr/>
        <p:txBody>
          <a:bodyPr/>
          <a:lstStyle/>
          <a:p>
            <a:fld id="{1944D507-0CB9-0B4F-9170-DA8CFCF8F78D}" type="datetimeFigureOut">
              <a:rPr lang="x-none" smtClean="0"/>
              <a:pPr/>
              <a:t>09/01/2026</a:t>
            </a:fld>
            <a:endParaRPr lang="x-none"/>
          </a:p>
        </p:txBody>
      </p:sp>
      <p:sp>
        <p:nvSpPr>
          <p:cNvPr id="8" name="Footer Placeholder 7">
            <a:extLst>
              <a:ext uri="{FF2B5EF4-FFF2-40B4-BE49-F238E27FC236}">
                <a16:creationId xmlns="" xmlns:a16="http://schemas.microsoft.com/office/drawing/2014/main" id="{606A3B9E-4039-F0FD-6891-DD95DAAE169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8953C9D3-2A36-FB9A-E3C2-BCFB4F6F9BE3}"/>
              </a:ext>
            </a:extLst>
          </p:cNvPr>
          <p:cNvSpPr>
            <a:spLocks noGrp="1"/>
          </p:cNvSpPr>
          <p:nvPr>
            <p:ph type="sldNum" sz="quarter" idx="12"/>
          </p:nvPr>
        </p:nvSpPr>
        <p:spPr/>
        <p:txBody>
          <a:bodyPr/>
          <a:lstStyle/>
          <a:p>
            <a:fld id="{731DD209-147B-F449-AFA1-194D5DAAC393}" type="slidenum">
              <a:rPr lang="x-none" smtClean="0"/>
              <a:pPr/>
              <a:t>‹#›</a:t>
            </a:fld>
            <a:endParaRPr lang="x-none"/>
          </a:p>
        </p:txBody>
      </p:sp>
    </p:spTree>
    <p:extLst>
      <p:ext uri="{BB962C8B-B14F-4D97-AF65-F5344CB8AC3E}">
        <p14:creationId xmlns:p14="http://schemas.microsoft.com/office/powerpoint/2010/main" val="157329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EC0556-CE4A-DC21-DB4D-117BB0C10421}"/>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73E78089-3314-11A9-042F-0FCE9218277D}"/>
              </a:ext>
            </a:extLst>
          </p:cNvPr>
          <p:cNvSpPr>
            <a:spLocks noGrp="1"/>
          </p:cNvSpPr>
          <p:nvPr>
            <p:ph type="dt" sz="half" idx="10"/>
          </p:nvPr>
        </p:nvSpPr>
        <p:spPr/>
        <p:txBody>
          <a:bodyPr/>
          <a:lstStyle/>
          <a:p>
            <a:fld id="{1944D507-0CB9-0B4F-9170-DA8CFCF8F78D}" type="datetimeFigureOut">
              <a:rPr lang="x-none" smtClean="0"/>
              <a:pPr/>
              <a:t>09/01/2026</a:t>
            </a:fld>
            <a:endParaRPr lang="x-none"/>
          </a:p>
        </p:txBody>
      </p:sp>
      <p:sp>
        <p:nvSpPr>
          <p:cNvPr id="4" name="Footer Placeholder 3">
            <a:extLst>
              <a:ext uri="{FF2B5EF4-FFF2-40B4-BE49-F238E27FC236}">
                <a16:creationId xmlns="" xmlns:a16="http://schemas.microsoft.com/office/drawing/2014/main" id="{BE13305E-53C1-B59B-8EE4-1475F779E3F3}"/>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89967D3F-9024-AD06-1292-76D86D0D4561}"/>
              </a:ext>
            </a:extLst>
          </p:cNvPr>
          <p:cNvSpPr>
            <a:spLocks noGrp="1"/>
          </p:cNvSpPr>
          <p:nvPr>
            <p:ph type="sldNum" sz="quarter" idx="12"/>
          </p:nvPr>
        </p:nvSpPr>
        <p:spPr/>
        <p:txBody>
          <a:bodyPr/>
          <a:lstStyle/>
          <a:p>
            <a:fld id="{731DD209-147B-F449-AFA1-194D5DAAC393}" type="slidenum">
              <a:rPr lang="x-none" smtClean="0"/>
              <a:pPr/>
              <a:t>‹#›</a:t>
            </a:fld>
            <a:endParaRPr lang="x-none"/>
          </a:p>
        </p:txBody>
      </p:sp>
    </p:spTree>
    <p:extLst>
      <p:ext uri="{BB962C8B-B14F-4D97-AF65-F5344CB8AC3E}">
        <p14:creationId xmlns:p14="http://schemas.microsoft.com/office/powerpoint/2010/main" val="55149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2A9251D-BB75-2F5B-4537-000F0436E086}"/>
              </a:ext>
            </a:extLst>
          </p:cNvPr>
          <p:cNvSpPr>
            <a:spLocks noGrp="1"/>
          </p:cNvSpPr>
          <p:nvPr>
            <p:ph type="dt" sz="half" idx="10"/>
          </p:nvPr>
        </p:nvSpPr>
        <p:spPr/>
        <p:txBody>
          <a:bodyPr/>
          <a:lstStyle/>
          <a:p>
            <a:fld id="{1944D507-0CB9-0B4F-9170-DA8CFCF8F78D}" type="datetimeFigureOut">
              <a:rPr lang="x-none" smtClean="0"/>
              <a:pPr/>
              <a:t>09/01/2026</a:t>
            </a:fld>
            <a:endParaRPr lang="x-none"/>
          </a:p>
        </p:txBody>
      </p:sp>
      <p:sp>
        <p:nvSpPr>
          <p:cNvPr id="3" name="Footer Placeholder 2">
            <a:extLst>
              <a:ext uri="{FF2B5EF4-FFF2-40B4-BE49-F238E27FC236}">
                <a16:creationId xmlns="" xmlns:a16="http://schemas.microsoft.com/office/drawing/2014/main" id="{005B75C3-B25E-69AF-68B6-9160348F941B}"/>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A221969B-0F97-E88E-5FC4-898C1700D5C2}"/>
              </a:ext>
            </a:extLst>
          </p:cNvPr>
          <p:cNvSpPr>
            <a:spLocks noGrp="1"/>
          </p:cNvSpPr>
          <p:nvPr>
            <p:ph type="sldNum" sz="quarter" idx="12"/>
          </p:nvPr>
        </p:nvSpPr>
        <p:spPr/>
        <p:txBody>
          <a:bodyPr/>
          <a:lstStyle/>
          <a:p>
            <a:fld id="{731DD209-147B-F449-AFA1-194D5DAAC393}" type="slidenum">
              <a:rPr lang="x-none" smtClean="0"/>
              <a:pPr/>
              <a:t>‹#›</a:t>
            </a:fld>
            <a:endParaRPr lang="x-none"/>
          </a:p>
        </p:txBody>
      </p:sp>
    </p:spTree>
    <p:extLst>
      <p:ext uri="{BB962C8B-B14F-4D97-AF65-F5344CB8AC3E}">
        <p14:creationId xmlns:p14="http://schemas.microsoft.com/office/powerpoint/2010/main" val="388816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A7880D-7B06-08D5-AD56-890DF49978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C264528D-4AC0-25CA-01A1-8125606E4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729E06FD-3C48-2AE2-202D-7BC98D8C4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601E589-8D49-C94D-F606-588E4A89A38C}"/>
              </a:ext>
            </a:extLst>
          </p:cNvPr>
          <p:cNvSpPr>
            <a:spLocks noGrp="1"/>
          </p:cNvSpPr>
          <p:nvPr>
            <p:ph type="dt" sz="half" idx="10"/>
          </p:nvPr>
        </p:nvSpPr>
        <p:spPr/>
        <p:txBody>
          <a:bodyPr/>
          <a:lstStyle/>
          <a:p>
            <a:fld id="{1944D507-0CB9-0B4F-9170-DA8CFCF8F78D}" type="datetimeFigureOut">
              <a:rPr lang="x-none" smtClean="0"/>
              <a:pPr/>
              <a:t>09/01/2026</a:t>
            </a:fld>
            <a:endParaRPr lang="x-none"/>
          </a:p>
        </p:txBody>
      </p:sp>
      <p:sp>
        <p:nvSpPr>
          <p:cNvPr id="6" name="Footer Placeholder 5">
            <a:extLst>
              <a:ext uri="{FF2B5EF4-FFF2-40B4-BE49-F238E27FC236}">
                <a16:creationId xmlns="" xmlns:a16="http://schemas.microsoft.com/office/drawing/2014/main" id="{17A7C06A-F195-675D-111A-812E2896D1E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B57EA3E0-227B-906E-D5D9-DC88D6132378}"/>
              </a:ext>
            </a:extLst>
          </p:cNvPr>
          <p:cNvSpPr>
            <a:spLocks noGrp="1"/>
          </p:cNvSpPr>
          <p:nvPr>
            <p:ph type="sldNum" sz="quarter" idx="12"/>
          </p:nvPr>
        </p:nvSpPr>
        <p:spPr/>
        <p:txBody>
          <a:bodyPr/>
          <a:lstStyle/>
          <a:p>
            <a:fld id="{731DD209-147B-F449-AFA1-194D5DAAC393}" type="slidenum">
              <a:rPr lang="x-none" smtClean="0"/>
              <a:pPr/>
              <a:t>‹#›</a:t>
            </a:fld>
            <a:endParaRPr lang="x-none"/>
          </a:p>
        </p:txBody>
      </p:sp>
    </p:spTree>
    <p:extLst>
      <p:ext uri="{BB962C8B-B14F-4D97-AF65-F5344CB8AC3E}">
        <p14:creationId xmlns:p14="http://schemas.microsoft.com/office/powerpoint/2010/main" val="764092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47B34A-B3E9-938B-693A-C2F4DC24F0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51C7068F-A2EC-C0DC-4CBB-5C92F79812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6658B54E-8237-7A62-D85B-E3DF72111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B4996B4-AAD2-CE0C-FE82-40AF47573D4B}"/>
              </a:ext>
            </a:extLst>
          </p:cNvPr>
          <p:cNvSpPr>
            <a:spLocks noGrp="1"/>
          </p:cNvSpPr>
          <p:nvPr>
            <p:ph type="dt" sz="half" idx="10"/>
          </p:nvPr>
        </p:nvSpPr>
        <p:spPr/>
        <p:txBody>
          <a:bodyPr/>
          <a:lstStyle/>
          <a:p>
            <a:fld id="{1944D507-0CB9-0B4F-9170-DA8CFCF8F78D}" type="datetimeFigureOut">
              <a:rPr lang="x-none" smtClean="0"/>
              <a:pPr/>
              <a:t>09/01/2026</a:t>
            </a:fld>
            <a:endParaRPr lang="x-none"/>
          </a:p>
        </p:txBody>
      </p:sp>
      <p:sp>
        <p:nvSpPr>
          <p:cNvPr id="6" name="Footer Placeholder 5">
            <a:extLst>
              <a:ext uri="{FF2B5EF4-FFF2-40B4-BE49-F238E27FC236}">
                <a16:creationId xmlns="" xmlns:a16="http://schemas.microsoft.com/office/drawing/2014/main" id="{A1FEA0C8-74DA-4234-35C5-6C3BF522B70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08412AC6-9493-DA18-EC40-76CD100F8A55}"/>
              </a:ext>
            </a:extLst>
          </p:cNvPr>
          <p:cNvSpPr>
            <a:spLocks noGrp="1"/>
          </p:cNvSpPr>
          <p:nvPr>
            <p:ph type="sldNum" sz="quarter" idx="12"/>
          </p:nvPr>
        </p:nvSpPr>
        <p:spPr/>
        <p:txBody>
          <a:bodyPr/>
          <a:lstStyle/>
          <a:p>
            <a:fld id="{731DD209-147B-F449-AFA1-194D5DAAC393}" type="slidenum">
              <a:rPr lang="x-none" smtClean="0"/>
              <a:pPr/>
              <a:t>‹#›</a:t>
            </a:fld>
            <a:endParaRPr lang="x-none"/>
          </a:p>
        </p:txBody>
      </p:sp>
    </p:spTree>
    <p:extLst>
      <p:ext uri="{BB962C8B-B14F-4D97-AF65-F5344CB8AC3E}">
        <p14:creationId xmlns:p14="http://schemas.microsoft.com/office/powerpoint/2010/main" val="1268148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D8C7704-A695-A4B1-CBCE-03A528E024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A7CA3C05-C645-BF55-8CF5-600EFC1A5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1E462D2F-1F09-E0FA-8C92-C15B904D7D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44D507-0CB9-0B4F-9170-DA8CFCF8F78D}" type="datetimeFigureOut">
              <a:rPr lang="x-none" smtClean="0"/>
              <a:pPr/>
              <a:t>09/01/2026</a:t>
            </a:fld>
            <a:endParaRPr lang="x-none"/>
          </a:p>
        </p:txBody>
      </p:sp>
      <p:sp>
        <p:nvSpPr>
          <p:cNvPr id="5" name="Footer Placeholder 4">
            <a:extLst>
              <a:ext uri="{FF2B5EF4-FFF2-40B4-BE49-F238E27FC236}">
                <a16:creationId xmlns="" xmlns:a16="http://schemas.microsoft.com/office/drawing/2014/main" id="{7CD4B096-6927-B894-5D96-59CFC82DF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209E8454-9573-96EB-BE56-DE3DF02E67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1DD209-147B-F449-AFA1-194D5DAAC393}" type="slidenum">
              <a:rPr lang="x-none" smtClean="0"/>
              <a:pPr/>
              <a:t>‹#›</a:t>
            </a:fld>
            <a:endParaRPr lang="x-none"/>
          </a:p>
        </p:txBody>
      </p:sp>
    </p:spTree>
    <p:extLst>
      <p:ext uri="{BB962C8B-B14F-4D97-AF65-F5344CB8AC3E}">
        <p14:creationId xmlns:p14="http://schemas.microsoft.com/office/powerpoint/2010/main" val="2341524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6.mp3"/><Relationship Id="rId7" Type="http://schemas.openxmlformats.org/officeDocument/2006/relationships/image" Target="../media/image1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jpg"/><Relationship Id="rId5" Type="http://schemas.openxmlformats.org/officeDocument/2006/relationships/slideLayout" Target="../slideLayouts/slideLayout2.xml"/><Relationship Id="rId4" Type="http://schemas.openxmlformats.org/officeDocument/2006/relationships/audio" Target="../media/media6.mp3"/></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9A53560-A278-E718-03DF-DA29F0FC422D}"/>
              </a:ext>
            </a:extLst>
          </p:cNvPr>
          <p:cNvSpPr txBox="1"/>
          <p:nvPr/>
        </p:nvSpPr>
        <p:spPr>
          <a:xfrm>
            <a:off x="0" y="100013"/>
            <a:ext cx="12192000" cy="5016758"/>
          </a:xfrm>
          <a:prstGeom prst="rect">
            <a:avLst/>
          </a:prstGeom>
          <a:noFill/>
        </p:spPr>
        <p:txBody>
          <a:bodyPr wrap="square" rtlCol="0">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ỦY BAN NHÂN DÂN PHƯỜNG MỸ LỘC</a:t>
            </a:r>
          </a:p>
          <a:p>
            <a:pPr algn="ctr"/>
            <a:r>
              <a:rPr lang="en-US" sz="2400" b="1" u="sng" dirty="0">
                <a:solidFill>
                  <a:srgbClr val="0070C0"/>
                </a:solidFill>
                <a:latin typeface="Times New Roman" panose="02020603050405020304" pitchFamily="18" charset="0"/>
                <a:cs typeface="Times New Roman" panose="02020603050405020304" pitchFamily="18" charset="0"/>
              </a:rPr>
              <a:t>TRƯỜNG MẦM NON MỸ TIẾN</a:t>
            </a:r>
          </a:p>
          <a:p>
            <a:pPr algn="ct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sz="2400" b="1" dirty="0">
                <a:solidFill>
                  <a:srgbClr val="FF0000"/>
                </a:solidFill>
                <a:latin typeface="Times New Roman" panose="02020603050405020304" pitchFamily="18" charset="0"/>
                <a:cs typeface="Times New Roman" panose="02020603050405020304" pitchFamily="18" charset="0"/>
              </a:rPr>
              <a:t>LĨNH VỰC  PHÁT TRIỂN NHẬN THỨC</a:t>
            </a:r>
          </a:p>
          <a:p>
            <a:pPr algn="ctr"/>
            <a:r>
              <a:rPr lang="en-US" sz="2400" b="1" dirty="0">
                <a:solidFill>
                  <a:srgbClr val="FF0000"/>
                </a:solidFill>
                <a:latin typeface="Times New Roman" panose="02020603050405020304" pitchFamily="18" charset="0"/>
                <a:cs typeface="Times New Roman" panose="02020603050405020304" pitchFamily="18" charset="0"/>
              </a:rPr>
              <a:t>CHỦ ĐỀ: NGHỀ NGHIỆP</a:t>
            </a:r>
          </a:p>
          <a:p>
            <a:pPr algn="ctr"/>
            <a:endParaRPr lang="en-US" sz="1800" dirty="0">
              <a:latin typeface="Times New Roman" panose="02020603050405020304" pitchFamily="18" charset="0"/>
              <a:cs typeface="Times New Roman" panose="02020603050405020304" pitchFamily="18" charset="0"/>
            </a:endParaRPr>
          </a:p>
          <a:p>
            <a:pPr algn="ctr"/>
            <a:r>
              <a:rPr lang="en-US" sz="2800" b="1" u="sng" dirty="0" err="1">
                <a:solidFill>
                  <a:srgbClr val="7030A0"/>
                </a:solidFill>
                <a:latin typeface="Times New Roman" panose="02020603050405020304" pitchFamily="18" charset="0"/>
                <a:cs typeface="Times New Roman" panose="02020603050405020304" pitchFamily="18" charset="0"/>
              </a:rPr>
              <a:t>Đề</a:t>
            </a:r>
            <a:r>
              <a:rPr lang="en-US" sz="2800" b="1" u="sng" dirty="0">
                <a:solidFill>
                  <a:srgbClr val="7030A0"/>
                </a:solidFill>
                <a:latin typeface="Times New Roman" panose="02020603050405020304" pitchFamily="18" charset="0"/>
                <a:cs typeface="Times New Roman" panose="02020603050405020304" pitchFamily="18" charset="0"/>
              </a:rPr>
              <a:t> </a:t>
            </a:r>
            <a:r>
              <a:rPr lang="en-US" sz="2800" b="1" u="sng" dirty="0" err="1">
                <a:solidFill>
                  <a:srgbClr val="7030A0"/>
                </a:solidFill>
                <a:latin typeface="Times New Roman" panose="02020603050405020304" pitchFamily="18" charset="0"/>
                <a:cs typeface="Times New Roman" panose="02020603050405020304" pitchFamily="18" charset="0"/>
              </a:rPr>
              <a:t>tài</a:t>
            </a:r>
            <a:endParaRPr lang="en-US" sz="2800" b="1" u="sng" dirty="0">
              <a:solidFill>
                <a:srgbClr val="7030A0"/>
              </a:solidFill>
              <a:latin typeface="Times New Roman" panose="02020603050405020304" pitchFamily="18" charset="0"/>
              <a:cs typeface="Times New Roman" panose="02020603050405020304" pitchFamily="18" charset="0"/>
            </a:endParaRPr>
          </a:p>
          <a:p>
            <a:pPr algn="ctr"/>
            <a:r>
              <a:rPr lang="en-US" sz="2400" b="1" dirty="0">
                <a:solidFill>
                  <a:srgbClr val="7030A0"/>
                </a:solidFill>
                <a:latin typeface="Times New Roman" panose="02020603050405020304" pitchFamily="18" charset="0"/>
                <a:cs typeface="Times New Roman" panose="02020603050405020304" pitchFamily="18" charset="0"/>
              </a:rPr>
              <a:t> NHẬN BIẾT, PHÂN BIỆT KHỐI VUÔNG, KHỐI CHỮ NHẬT</a:t>
            </a:r>
            <a:endParaRPr lang="en-US" sz="2800" dirty="0">
              <a:solidFill>
                <a:srgbClr val="7030A0"/>
              </a:solidFill>
              <a:latin typeface="Times New Roman" panose="02020603050405020304" pitchFamily="18" charset="0"/>
              <a:cs typeface="Times New Roman" panose="02020603050405020304" pitchFamily="18" charset="0"/>
            </a:endParaRPr>
          </a:p>
          <a:p>
            <a:pPr defTabSz="993775">
              <a:tabLst>
                <a:tab pos="3141663" algn="l"/>
              </a:tabLst>
            </a:pPr>
            <a:r>
              <a:rPr lang="en-US" sz="2800" b="1" dirty="0">
                <a:solidFill>
                  <a:srgbClr val="7030A0"/>
                </a:solidFill>
                <a:latin typeface="Times New Roman" panose="02020603050405020304" pitchFamily="18" charset="0"/>
                <a:cs typeface="Times New Roman" panose="02020603050405020304" pitchFamily="18" charset="0"/>
              </a:rPr>
              <a:t>                              Đối tượng: </a:t>
            </a:r>
            <a:r>
              <a:rPr lang="en-US" sz="2800" dirty="0">
                <a:solidFill>
                  <a:srgbClr val="7030A0"/>
                </a:solidFill>
                <a:latin typeface="Times New Roman" panose="02020603050405020304" pitchFamily="18" charset="0"/>
                <a:cs typeface="Times New Roman" panose="02020603050405020304" pitchFamily="18" charset="0"/>
              </a:rPr>
              <a:t>Trẻ 5- 6 tuổi</a:t>
            </a:r>
          </a:p>
          <a:p>
            <a:pPr defTabSz="993775">
              <a:tabLst>
                <a:tab pos="3141663" algn="l"/>
              </a:tabLst>
            </a:pPr>
            <a:r>
              <a:rPr lang="en-US" sz="2800" dirty="0">
                <a:solidFill>
                  <a:srgbClr val="7030A0"/>
                </a:solidFill>
                <a:latin typeface="Times New Roman" panose="02020603050405020304" pitchFamily="18" charset="0"/>
                <a:cs typeface="Times New Roman" panose="02020603050405020304" pitchFamily="18" charset="0"/>
              </a:rPr>
              <a:t>                              </a:t>
            </a:r>
            <a:r>
              <a:rPr lang="en-US" sz="2800" b="1" dirty="0">
                <a:solidFill>
                  <a:srgbClr val="7030A0"/>
                </a:solidFill>
                <a:latin typeface="Times New Roman" panose="02020603050405020304" pitchFamily="18" charset="0"/>
                <a:cs typeface="Times New Roman" panose="02020603050405020304" pitchFamily="18" charset="0"/>
              </a:rPr>
              <a:t>Địa điểm: </a:t>
            </a:r>
            <a:r>
              <a:rPr lang="en-US" sz="2800" dirty="0">
                <a:solidFill>
                  <a:srgbClr val="7030A0"/>
                </a:solidFill>
                <a:latin typeface="Times New Roman" panose="02020603050405020304" pitchFamily="18" charset="0"/>
                <a:cs typeface="Times New Roman" panose="02020603050405020304" pitchFamily="18" charset="0"/>
              </a:rPr>
              <a:t>Lớp 5 – 6 tuổi A</a:t>
            </a:r>
          </a:p>
          <a:p>
            <a:pPr defTabSz="993775">
              <a:tabLst>
                <a:tab pos="3141663" algn="l"/>
              </a:tabLst>
            </a:pPr>
            <a:r>
              <a:rPr lang="en-US" sz="2800" b="1" dirty="0">
                <a:solidFill>
                  <a:srgbClr val="7030A0"/>
                </a:solidFill>
                <a:latin typeface="Times New Roman" panose="02020603050405020304" pitchFamily="18" charset="0"/>
                <a:cs typeface="Times New Roman" panose="02020603050405020304" pitchFamily="18" charset="0"/>
              </a:rPr>
              <a:t>                              Người thực hiện: </a:t>
            </a:r>
            <a:r>
              <a:rPr lang="en-US" sz="2800" dirty="0">
                <a:solidFill>
                  <a:srgbClr val="7030A0"/>
                </a:solidFill>
                <a:latin typeface="Times New Roman" panose="02020603050405020304" pitchFamily="18" charset="0"/>
                <a:cs typeface="Times New Roman" panose="02020603050405020304" pitchFamily="18" charset="0"/>
              </a:rPr>
              <a:t>Trần Thị Phượng</a:t>
            </a:r>
          </a:p>
          <a:p>
            <a:pPr defTabSz="993775">
              <a:tabLst>
                <a:tab pos="3141663" algn="l"/>
              </a:tabLst>
            </a:pPr>
            <a:r>
              <a:rPr lang="en-US" sz="2800" b="1" dirty="0">
                <a:solidFill>
                  <a:srgbClr val="7030A0"/>
                </a:solidFill>
                <a:latin typeface="Times New Roman" panose="02020603050405020304" pitchFamily="18" charset="0"/>
                <a:cs typeface="Times New Roman" panose="02020603050405020304" pitchFamily="18" charset="0"/>
              </a:rPr>
              <a:t>                              Ngày dạy:    </a:t>
            </a:r>
            <a:r>
              <a:rPr lang="en-US" sz="2800" dirty="0">
                <a:solidFill>
                  <a:srgbClr val="7030A0"/>
                </a:solidFill>
                <a:latin typeface="Times New Roman" panose="02020603050405020304" pitchFamily="18" charset="0"/>
                <a:cs typeface="Times New Roman" panose="02020603050405020304" pitchFamily="18" charset="0"/>
              </a:rPr>
              <a:t>/12/2025</a:t>
            </a:r>
          </a:p>
          <a:p>
            <a:r>
              <a:rPr lang="x-none"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7897076"/>
      </p:ext>
    </p:extLst>
  </p:cSld>
  <p:clrMapOvr>
    <a:masterClrMapping/>
  </p:clrMapOvr>
  <p:transition spd="slow" advClick="0">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8083062" y="221908"/>
            <a:ext cx="3508717" cy="4351338"/>
          </a:xfrm>
        </p:spPr>
        <p:txBody>
          <a:bodyPr/>
          <a:lstStyle/>
          <a:p>
            <a:endParaRPr lang="en-US" dirty="0"/>
          </a:p>
          <a:p>
            <a:endParaRPr lang="en-US" dirty="0"/>
          </a:p>
        </p:txBody>
      </p:sp>
      <p:sp>
        <p:nvSpPr>
          <p:cNvPr id="7" name="Title 1"/>
          <p:cNvSpPr>
            <a:spLocks noGrp="1"/>
          </p:cNvSpPr>
          <p:nvPr>
            <p:ph type="title"/>
          </p:nvPr>
        </p:nvSpPr>
        <p:spPr>
          <a:xfrm>
            <a:off x="8328075" y="436098"/>
            <a:ext cx="3518094" cy="3953019"/>
          </a:xfrm>
        </p:spPr>
        <p:txBody>
          <a:bodyPr>
            <a:normAutofit fontScale="90000"/>
          </a:bodyPr>
          <a:lstStyle/>
          <a:p>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4000" b="1" dirty="0">
                <a:latin typeface="Times New Roman" pitchFamily="18" charset="0"/>
                <a:cs typeface="Times New Roman" pitchFamily="18" charset="0"/>
              </a:rPr>
              <a:t>Khối chữ nhật</a:t>
            </a:r>
            <a:r>
              <a:rPr lang="en-US" sz="3100" dirty="0">
                <a:latin typeface="Times New Roman" pitchFamily="18" charset="0"/>
                <a:cs typeface="Times New Roman" pitchFamily="18" charset="0"/>
              </a:rPr>
              <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Mặt trên</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Mặt dưới</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Hai mặt hai bên</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Mặt sau</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Mặt trước</a:t>
            </a:r>
            <a:br>
              <a:rPr lang="en-US" sz="3100" dirty="0">
                <a:latin typeface="Times New Roman" pitchFamily="18" charset="0"/>
                <a:cs typeface="Times New Roman" pitchFamily="18" charset="0"/>
              </a:rPr>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endParaRPr lang="en-US" sz="1800" dirty="0"/>
          </a:p>
        </p:txBody>
      </p:sp>
      <p:sp>
        <p:nvSpPr>
          <p:cNvPr id="8" name="Title 1"/>
          <p:cNvSpPr txBox="1">
            <a:spLocks/>
          </p:cNvSpPr>
          <p:nvPr/>
        </p:nvSpPr>
        <p:spPr>
          <a:xfrm>
            <a:off x="2743200" y="4913112"/>
            <a:ext cx="6561406" cy="84406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Khối</a:t>
            </a:r>
            <a:r>
              <a:rPr kumimoji="0" lang="en-US" sz="3600" b="1" i="0" u="none" strike="noStrike" kern="1200" cap="none" spc="0" normalizeH="0" noProof="0" dirty="0">
                <a:ln>
                  <a:noFill/>
                </a:ln>
                <a:solidFill>
                  <a:schemeClr val="tx1"/>
                </a:solidFill>
                <a:effectLst/>
                <a:uLnTx/>
                <a:uFillTx/>
                <a:latin typeface="Times New Roman" pitchFamily="18" charset="0"/>
                <a:ea typeface="+mj-ea"/>
                <a:cs typeface="Times New Roman" pitchFamily="18" charset="0"/>
              </a:rPr>
              <a:t> chữ nhật có tất cả 6 mặt</a:t>
            </a:r>
            <a:endParaRPr kumimoji="0" lang="en-US" sz="36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2" name="khối chữ nhật.mp4">
            <a:hlinkClick r:id="" action="ppaction://media"/>
            <a:extLst>
              <a:ext uri="{FF2B5EF4-FFF2-40B4-BE49-F238E27FC236}">
                <a16:creationId xmlns="" xmlns:a16="http://schemas.microsoft.com/office/drawing/2014/main" id="{22E539D5-B09F-B1B5-0929-D2560F9F37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0439"/>
            <a:ext cx="8083062" cy="4913113"/>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3"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
                                        <p:tgtEl>
                                          <p:spTgt spid="8"/>
                                        </p:tgtEl>
                                      </p:cBhvr>
                                    </p:animEffect>
                                    <p:anim calcmode="lin" valueType="num">
                                      <p:cBhvr>
                                        <p:cTn id="12" dur="400" fill="hold"/>
                                        <p:tgtEl>
                                          <p:spTgt spid="8"/>
                                        </p:tgtEl>
                                        <p:attrNameLst>
                                          <p:attrName>ppt_x</p:attrName>
                                        </p:attrNameLst>
                                      </p:cBhvr>
                                      <p:tavLst>
                                        <p:tav tm="0">
                                          <p:val>
                                            <p:strVal val="#ppt_x"/>
                                          </p:val>
                                        </p:tav>
                                        <p:tav tm="100000">
                                          <p:val>
                                            <p:strVal val="#ppt_x"/>
                                          </p:val>
                                        </p:tav>
                                      </p:tavLst>
                                    </p:anim>
                                    <p:anim calcmode="lin" valueType="num">
                                      <p:cBhvr>
                                        <p:cTn id="13" dur="400" fill="hold"/>
                                        <p:tgtEl>
                                          <p:spTgt spid="8"/>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3508717" cy="4351338"/>
          </a:xfrm>
        </p:spPr>
        <p:txBody>
          <a:bodyPr/>
          <a:lstStyle/>
          <a:p>
            <a:endParaRPr lang="en-US" dirty="0"/>
          </a:p>
          <a:p>
            <a:endParaRPr lang="en-US" dirty="0"/>
          </a:p>
        </p:txBody>
      </p:sp>
      <p:sp>
        <p:nvSpPr>
          <p:cNvPr id="4" name="Title 1"/>
          <p:cNvSpPr>
            <a:spLocks noGrp="1"/>
          </p:cNvSpPr>
          <p:nvPr>
            <p:ph type="title"/>
          </p:nvPr>
        </p:nvSpPr>
        <p:spPr/>
        <p:txBody>
          <a:bodyPr>
            <a:normAutofit fontScale="90000"/>
          </a:bodyPr>
          <a:lstStyle/>
          <a:p>
            <a:r>
              <a:rPr lang="en-US" sz="3200" b="1" dirty="0">
                <a:latin typeface="Times New Roman" pitchFamily="18" charset="0"/>
                <a:cs typeface="Times New Roman" pitchFamily="18" charset="0"/>
              </a:rPr>
              <a:t>Cô khẳng định:</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Khối chữ nhật có 6 mặt là 6 hình chữ nhật bằng nhau theo từng đôi một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99454"/>
            <a:ext cx="3979333" cy="24434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86" y="2649115"/>
            <a:ext cx="2570480" cy="130048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86" y="2023531"/>
            <a:ext cx="2570480" cy="89238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0452" y="2001518"/>
            <a:ext cx="2570480" cy="8923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110" y="3699422"/>
            <a:ext cx="1056682" cy="134369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2044" y="3648622"/>
            <a:ext cx="1056682" cy="134369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0452" y="2649115"/>
            <a:ext cx="2570480" cy="1300481"/>
          </a:xfrm>
          <a:prstGeom prst="rect">
            <a:avLst/>
          </a:prstGeom>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hân biệt.mp4">
            <a:hlinkClick r:id="" action="ppaction://media"/>
            <a:extLst>
              <a:ext uri="{FF2B5EF4-FFF2-40B4-BE49-F238E27FC236}">
                <a16:creationId xmlns="" xmlns:a16="http://schemas.microsoft.com/office/drawing/2014/main" id="{5EB1EC3D-0A6F-1FE7-A2FB-9126BEC2A8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2372" y="231228"/>
            <a:ext cx="8471338" cy="64614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hân biệt.mp4">
            <a:hlinkClick r:id="" action="ppaction://media"/>
            <a:extLst>
              <a:ext uri="{FF2B5EF4-FFF2-40B4-BE49-F238E27FC236}">
                <a16:creationId xmlns="" xmlns:a16="http://schemas.microsoft.com/office/drawing/2014/main" id="{5EB1EC3D-0A6F-1FE7-A2FB-9126BEC2A8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2372" y="231228"/>
            <a:ext cx="8471338" cy="6461448"/>
          </a:xfrm>
          <a:prstGeom prst="rect">
            <a:avLst/>
          </a:prstGeom>
        </p:spPr>
      </p:pic>
    </p:spTree>
    <p:extLst>
      <p:ext uri="{BB962C8B-B14F-4D97-AF65-F5344CB8AC3E}">
        <p14:creationId xmlns:p14="http://schemas.microsoft.com/office/powerpoint/2010/main" val="3947359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7760" y="0"/>
            <a:ext cx="9997440" cy="1325563"/>
          </a:xfrm>
        </p:spPr>
        <p:txBody>
          <a:bodyPr>
            <a:normAutofit/>
          </a:bodyPr>
          <a:lstStyle/>
          <a:p>
            <a:pPr algn="ctr"/>
            <a:r>
              <a:rPr lang="en-US" sz="3200" b="1" dirty="0">
                <a:solidFill>
                  <a:srgbClr val="0070C0"/>
                </a:solidFill>
                <a:latin typeface="Times New Roman" pitchFamily="18" charset="0"/>
                <a:cs typeface="Times New Roman" pitchFamily="18" charset="0"/>
              </a:rPr>
              <a:t>HOẠT ĐỘNG 3 </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Khái quát hoá hình thành khái niệm</a:t>
            </a:r>
          </a:p>
        </p:txBody>
      </p:sp>
      <p:sp>
        <p:nvSpPr>
          <p:cNvPr id="3" name="Content Placeholder 2"/>
          <p:cNvSpPr>
            <a:spLocks noGrp="1"/>
          </p:cNvSpPr>
          <p:nvPr>
            <p:ph idx="1"/>
          </p:nvPr>
        </p:nvSpPr>
        <p:spPr>
          <a:xfrm>
            <a:off x="838200" y="1825625"/>
            <a:ext cx="10852052" cy="4351338"/>
          </a:xfrm>
        </p:spPr>
        <p:txBody>
          <a:bodyPr>
            <a:normAutofit/>
          </a:bodyPr>
          <a:lstStyle/>
          <a:p>
            <a:pPr marL="0" indent="0" algn="just">
              <a:buNone/>
            </a:pPr>
            <a:r>
              <a:rPr lang="en-US" sz="3600" dirty="0">
                <a:latin typeface="Times New Roman" pitchFamily="18" charset="0"/>
                <a:cs typeface="Times New Roman" pitchFamily="18" charset="0"/>
              </a:rPr>
              <a:t>T</a:t>
            </a:r>
            <a:r>
              <a:rPr lang="en-US" sz="3600" dirty="0" smtClean="0">
                <a:latin typeface="Times New Roman" pitchFamily="18" charset="0"/>
                <a:cs typeface="Times New Roman" pitchFamily="18" charset="0"/>
              </a:rPr>
              <a:t>ất </a:t>
            </a:r>
            <a:r>
              <a:rPr lang="en-US" sz="3600" dirty="0">
                <a:latin typeface="Times New Roman" pitchFamily="18" charset="0"/>
                <a:cs typeface="Times New Roman" pitchFamily="18" charset="0"/>
              </a:rPr>
              <a:t>cả các đồ vật, đồ chơi có 6 mặt là hình </a:t>
            </a:r>
            <a:r>
              <a:rPr lang="en-US" sz="3600" dirty="0" smtClean="0">
                <a:latin typeface="Times New Roman" pitchFamily="18" charset="0"/>
                <a:cs typeface="Times New Roman" pitchFamily="18" charset="0"/>
              </a:rPr>
              <a:t>vuông bằng nhau, </a:t>
            </a:r>
            <a:r>
              <a:rPr lang="en-US" sz="3600" dirty="0">
                <a:latin typeface="Times New Roman" pitchFamily="18" charset="0"/>
                <a:cs typeface="Times New Roman" pitchFamily="18" charset="0"/>
              </a:rPr>
              <a:t>các mặt phẳng xếp chồng được lên nhau là “khối vuông”. Còn các đồ vật, đồ chơi có các mặt là hình chữ nhật </a:t>
            </a:r>
            <a:r>
              <a:rPr lang="en-US" sz="3600" dirty="0" smtClean="0">
                <a:latin typeface="Times New Roman" pitchFamily="18" charset="0"/>
                <a:cs typeface="Times New Roman" pitchFamily="18" charset="0"/>
              </a:rPr>
              <a:t>bằng </a:t>
            </a:r>
            <a:r>
              <a:rPr lang="en-US" sz="3600" dirty="0">
                <a:latin typeface="Times New Roman" pitchFamily="18" charset="0"/>
                <a:cs typeface="Times New Roman" pitchFamily="18" charset="0"/>
              </a:rPr>
              <a:t>nhau theo từng đôi một và cũng xếp chồng được lên nhau đó là “khối chữ nhật”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2658793" y="309489"/>
            <a:ext cx="7090117" cy="7315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a:solidFill>
                  <a:srgbClr val="0070C0"/>
                </a:solidFill>
                <a:latin typeface="Times New Roman" pitchFamily="18" charset="0"/>
                <a:cs typeface="Times New Roman" pitchFamily="18" charset="0"/>
              </a:rPr>
              <a:t>HOẠT ĐỘNG 5</a:t>
            </a:r>
            <a:r>
              <a:rPr lang="en-US" sz="3200" b="1" dirty="0">
                <a:latin typeface="Times New Roman" pitchFamily="18" charset="0"/>
                <a:cs typeface="Times New Roman" pitchFamily="18" charset="0"/>
              </a:rPr>
              <a:t>: Thực hành chủ động</a:t>
            </a:r>
            <a:endParaRPr lang="en-US" sz="3200" dirty="0"/>
          </a:p>
        </p:txBody>
      </p:sp>
      <p:sp>
        <p:nvSpPr>
          <p:cNvPr id="7" name="Rectangle 6"/>
          <p:cNvSpPr/>
          <p:nvPr/>
        </p:nvSpPr>
        <p:spPr>
          <a:xfrm>
            <a:off x="2658793" y="1467834"/>
            <a:ext cx="7074486" cy="404871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000" b="1" dirty="0">
                <a:latin typeface="Times New Roman" pitchFamily="18" charset="0"/>
                <a:cs typeface="Times New Roman" pitchFamily="18" charset="0"/>
              </a:rPr>
              <a:t>Trò chơi 1</a:t>
            </a:r>
          </a:p>
          <a:p>
            <a:pPr algn="ctr"/>
            <a:r>
              <a:rPr lang="en-US" sz="6000" b="1" dirty="0" err="1">
                <a:latin typeface="Times New Roman" pitchFamily="18" charset="0"/>
                <a:cs typeface="Times New Roman" pitchFamily="18" charset="0"/>
              </a:rPr>
              <a:t>Thi</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xem</a:t>
            </a:r>
            <a:r>
              <a:rPr lang="en-US" sz="6000" b="1" dirty="0">
                <a:latin typeface="Times New Roman" pitchFamily="18" charset="0"/>
                <a:cs typeface="Times New Roman" pitchFamily="18" charset="0"/>
              </a:rPr>
              <a:t> ai nhanh</a:t>
            </a:r>
          </a:p>
        </p:txBody>
      </p:sp>
      <p:sp>
        <p:nvSpPr>
          <p:cNvPr id="8" name="Rectangle 7"/>
          <p:cNvSpPr/>
          <p:nvPr/>
        </p:nvSpPr>
        <p:spPr>
          <a:xfrm>
            <a:off x="2649637" y="1472846"/>
            <a:ext cx="7083642" cy="40436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6600" b="1" dirty="0">
                <a:latin typeface="Times New Roman" pitchFamily="18" charset="0"/>
                <a:cs typeface="Times New Roman" pitchFamily="18" charset="0"/>
              </a:rPr>
              <a:t>Trò chơi 2</a:t>
            </a:r>
          </a:p>
          <a:p>
            <a:pPr algn="ctr"/>
            <a:r>
              <a:rPr lang="en-US" sz="6600" b="1" dirty="0">
                <a:latin typeface="Times New Roman" pitchFamily="18" charset="0"/>
                <a:cs typeface="Times New Roman" pitchFamily="18" charset="0"/>
              </a:rPr>
              <a:t>Chiếc hộp kỳ diệu</a:t>
            </a:r>
          </a:p>
        </p:txBody>
      </p:sp>
      <p:cxnSp>
        <p:nvCxnSpPr>
          <p:cNvPr id="10" name="Straight Arrow Connector 9"/>
          <p:cNvCxnSpPr>
            <a:cxnSpLocks/>
            <a:stCxn id="4" idx="2"/>
            <a:endCxn id="7" idx="0"/>
          </p:cNvCxnSpPr>
          <p:nvPr/>
        </p:nvCxnSpPr>
        <p:spPr>
          <a:xfrm flipH="1">
            <a:off x="6196036" y="1041009"/>
            <a:ext cx="7816" cy="426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a:stCxn id="4" idx="2"/>
            <a:endCxn id="8" idx="0"/>
          </p:cNvCxnSpPr>
          <p:nvPr/>
        </p:nvCxnSpPr>
        <p:spPr>
          <a:xfrm flipH="1">
            <a:off x="6191458" y="1041009"/>
            <a:ext cx="12394" cy="4318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47.mp3">
            <a:hlinkClick r:id="" action="ppaction://media"/>
            <a:extLst>
              <a:ext uri="{FF2B5EF4-FFF2-40B4-BE49-F238E27FC236}">
                <a16:creationId xmlns="" xmlns:a16="http://schemas.microsoft.com/office/drawing/2014/main" id="{EEF223C6-812D-ECC9-1DC2-C4C4EB3B7D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52393" y="4431869"/>
            <a:ext cx="812800" cy="812800"/>
          </a:xfrm>
          <a:prstGeom prst="rect">
            <a:avLst/>
          </a:prstGeom>
        </p:spPr>
      </p:pic>
      <p:pic>
        <p:nvPicPr>
          <p:cNvPr id="3" name="115.mp3">
            <a:hlinkClick r:id="" action="ppaction://media"/>
            <a:extLst>
              <a:ext uri="{FF2B5EF4-FFF2-40B4-BE49-F238E27FC236}">
                <a16:creationId xmlns="" xmlns:a16="http://schemas.microsoft.com/office/drawing/2014/main" id="{8661553F-CAEF-91D0-32C2-2A5C9A8CD7E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26843" y="4370909"/>
            <a:ext cx="812800" cy="8128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6785"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46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audio>
              <p:cMediaNode vol="100000">
                <p:cTn id="27"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3794" y="731520"/>
            <a:ext cx="10515600" cy="3559126"/>
          </a:xfrm>
        </p:spPr>
        <p:txBody>
          <a:bodyPr>
            <a:normAutofit fontScale="90000"/>
          </a:bodyPr>
          <a:lstStyle/>
          <a:p>
            <a:r>
              <a:rPr lang="en-US" sz="4900" b="1" dirty="0">
                <a:latin typeface="Times New Roman" pitchFamily="18" charset="0"/>
                <a:cs typeface="Times New Roman" pitchFamily="18" charset="0"/>
              </a:rPr>
              <a:t>Mở rộng ứng dụng:</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Các con ạ! Xung quanh chúng ta cũng như ở gia đình các con có rất nhiều đồ vật, đồ chơi có dạng khối vuông, khối chữ nhật. Các con hãy về quan sát và giới thiệu cho bố mẹ, anh chị, em cùng nghe nhé!</a:t>
            </a:r>
          </a:p>
        </p:txBody>
      </p:sp>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455" y="1448972"/>
            <a:ext cx="10515600" cy="2672862"/>
          </a:xfrm>
        </p:spPr>
        <p:txBody>
          <a:bodyPr>
            <a:normAutofit/>
          </a:bodyPr>
          <a:lstStyle/>
          <a:p>
            <a:pPr algn="ctr"/>
            <a:r>
              <a:rPr lang="en-US" sz="4800" b="1" dirty="0">
                <a:latin typeface="Times New Roman" pitchFamily="18" charset="0"/>
                <a:cs typeface="Times New Roman" pitchFamily="18" charset="0"/>
              </a:rPr>
              <a:t>Kết thúc hoạt động</a:t>
            </a:r>
            <a:br>
              <a:rPr lang="en-US" sz="4800" b="1" dirty="0">
                <a:latin typeface="Times New Roman" pitchFamily="18" charset="0"/>
                <a:cs typeface="Times New Roman" pitchFamily="18" charset="0"/>
              </a:rPr>
            </a:b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1308295" y="1041010"/>
            <a:ext cx="7695028" cy="3671668"/>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600" dirty="0">
                <a:latin typeface="Broadway" pitchFamily="82" charset="0"/>
                <a:cs typeface="Times New Roman" pitchFamily="18" charset="0"/>
              </a:rPr>
              <a:t>GOOD BYE</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9EA30C8-02B7-6D94-E95D-9E7114A81AB1}"/>
              </a:ext>
            </a:extLst>
          </p:cNvPr>
          <p:cNvSpPr txBox="1"/>
          <p:nvPr/>
        </p:nvSpPr>
        <p:spPr>
          <a:xfrm>
            <a:off x="1255774" y="202497"/>
            <a:ext cx="7269247" cy="830997"/>
          </a:xfrm>
          <a:prstGeom prst="rect">
            <a:avLst/>
          </a:prstGeom>
          <a:noFill/>
        </p:spPr>
        <p:txBody>
          <a:bodyPr wrap="squar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HOẠT ĐỘNG </a:t>
            </a:r>
            <a:r>
              <a:rPr lang="en-US" sz="2400" b="1" dirty="0" smtClean="0">
                <a:solidFill>
                  <a:srgbClr val="0070C0"/>
                </a:solidFill>
                <a:latin typeface="Times New Roman" panose="02020603050405020304" pitchFamily="18" charset="0"/>
                <a:cs typeface="Times New Roman" panose="02020603050405020304" pitchFamily="18" charset="0"/>
              </a:rPr>
              <a:t>1: </a:t>
            </a:r>
            <a:r>
              <a:rPr lang="en-US" sz="2400" b="1" dirty="0">
                <a:latin typeface="Times New Roman" panose="02020603050405020304" pitchFamily="18" charset="0"/>
                <a:cs typeface="Times New Roman" panose="02020603050405020304" pitchFamily="18" charset="0"/>
              </a:rPr>
              <a:t>Ổn định tổ chức – gây hứng thú</a:t>
            </a:r>
          </a:p>
          <a:p>
            <a:pPr algn="ct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Hát: Cháu yêu cô chú công nhân</a:t>
            </a:r>
          </a:p>
        </p:txBody>
      </p:sp>
      <p:pic>
        <p:nvPicPr>
          <p:cNvPr id="2" name="7385819025193.mp4">
            <a:hlinkClick r:id="" action="ppaction://media"/>
            <a:extLst>
              <a:ext uri="{FF2B5EF4-FFF2-40B4-BE49-F238E27FC236}">
                <a16:creationId xmlns="" xmlns:a16="http://schemas.microsoft.com/office/drawing/2014/main" id="{F9A98D58-6A7C-14E9-1520-0CEED0C860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127464"/>
            <a:ext cx="8778240" cy="5730536"/>
          </a:xfrm>
          <a:prstGeom prst="rect">
            <a:avLst/>
          </a:prstGeom>
          <a:ln>
            <a:noFill/>
          </a:ln>
          <a:effectLst>
            <a:softEdge rad="112500"/>
          </a:effectLst>
        </p:spPr>
      </p:pic>
    </p:spTree>
    <p:extLst>
      <p:ext uri="{BB962C8B-B14F-4D97-AF65-F5344CB8AC3E}">
        <p14:creationId xmlns:p14="http://schemas.microsoft.com/office/powerpoint/2010/main" val="3069456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FE4CB31-6847-EDD9-67C2-C8FD44EAF467}"/>
              </a:ext>
            </a:extLst>
          </p:cNvPr>
          <p:cNvSpPr txBox="1"/>
          <p:nvPr/>
        </p:nvSpPr>
        <p:spPr>
          <a:xfrm>
            <a:off x="5120640" y="3182112"/>
            <a:ext cx="184731" cy="369332"/>
          </a:xfrm>
          <a:prstGeom prst="rect">
            <a:avLst/>
          </a:prstGeom>
          <a:noFill/>
        </p:spPr>
        <p:txBody>
          <a:bodyPr wrap="none" rtlCol="0">
            <a:spAutoFit/>
          </a:bodyPr>
          <a:lstStyle/>
          <a:p>
            <a:endParaRPr lang="x-none"/>
          </a:p>
        </p:txBody>
      </p:sp>
      <p:pic>
        <p:nvPicPr>
          <p:cNvPr id="8" name="Picture 7" descr="z7380203502694_3f77e813880ee98b1153595a5c29b45e.jpg"/>
          <p:cNvPicPr>
            <a:picLocks noChangeAspect="1"/>
          </p:cNvPicPr>
          <p:nvPr/>
        </p:nvPicPr>
        <p:blipFill>
          <a:blip r:embed="rId3"/>
          <a:stretch>
            <a:fillRect/>
          </a:stretch>
        </p:blipFill>
        <p:spPr>
          <a:xfrm>
            <a:off x="8201466" y="633046"/>
            <a:ext cx="3723248" cy="3633441"/>
          </a:xfrm>
          <a:prstGeom prst="rect">
            <a:avLst/>
          </a:prstGeom>
          <a:ln>
            <a:noFill/>
          </a:ln>
          <a:effectLst>
            <a:softEdge rad="112500"/>
          </a:effectLst>
        </p:spPr>
      </p:pic>
      <p:pic>
        <p:nvPicPr>
          <p:cNvPr id="10" name="Picture 9" descr="z7380212658561_5d24054fb0c94bf254769f9a7fd7d486.jpg"/>
          <p:cNvPicPr>
            <a:picLocks noChangeAspect="1"/>
          </p:cNvPicPr>
          <p:nvPr/>
        </p:nvPicPr>
        <p:blipFill>
          <a:blip r:embed="rId4"/>
          <a:stretch>
            <a:fillRect/>
          </a:stretch>
        </p:blipFill>
        <p:spPr>
          <a:xfrm>
            <a:off x="6696223" y="4266487"/>
            <a:ext cx="2359950" cy="2433609"/>
          </a:xfrm>
          <a:prstGeom prst="rect">
            <a:avLst/>
          </a:prstGeom>
          <a:ln>
            <a:noFill/>
          </a:ln>
          <a:effectLst>
            <a:softEdge rad="112500"/>
          </a:effectLst>
        </p:spPr>
      </p:pic>
      <p:pic>
        <p:nvPicPr>
          <p:cNvPr id="11" name="Picture 10" descr="z7380203511596_6b8a9d8a1671b3475ee6bc6109250a54.jpg"/>
          <p:cNvPicPr>
            <a:picLocks noChangeAspect="1"/>
          </p:cNvPicPr>
          <p:nvPr/>
        </p:nvPicPr>
        <p:blipFill>
          <a:blip r:embed="rId5"/>
          <a:stretch>
            <a:fillRect/>
          </a:stretch>
        </p:blipFill>
        <p:spPr>
          <a:xfrm>
            <a:off x="267286" y="2361525"/>
            <a:ext cx="3601329" cy="3085666"/>
          </a:xfrm>
          <a:prstGeom prst="rect">
            <a:avLst/>
          </a:prstGeom>
          <a:ln>
            <a:noFill/>
          </a:ln>
          <a:effectLst>
            <a:softEdge rad="112500"/>
          </a:effectLst>
        </p:spPr>
      </p:pic>
      <p:sp>
        <p:nvSpPr>
          <p:cNvPr id="13" name="Content Placeholder 2">
            <a:extLst>
              <a:ext uri="{FF2B5EF4-FFF2-40B4-BE49-F238E27FC236}">
                <a16:creationId xmlns="" xmlns:a16="http://schemas.microsoft.com/office/drawing/2014/main" id="{5A059D93-66CE-4421-5FCA-E753A4BDF660}"/>
              </a:ext>
            </a:extLst>
          </p:cNvPr>
          <p:cNvSpPr>
            <a:spLocks noGrp="1"/>
          </p:cNvSpPr>
          <p:nvPr>
            <p:ph idx="1"/>
          </p:nvPr>
        </p:nvSpPr>
        <p:spPr>
          <a:xfrm>
            <a:off x="798340" y="1410809"/>
            <a:ext cx="10515600" cy="990727"/>
          </a:xfrm>
        </p:spPr>
        <p:txBody>
          <a:bodyPr/>
          <a:lstStyle/>
          <a:p>
            <a:pPr marL="0" indent="0">
              <a:buNone/>
            </a:pPr>
            <a:r>
              <a:rPr lang="x-none" b="1" dirty="0">
                <a:latin typeface="Times New Roman" panose="02020603050405020304" pitchFamily="18" charset="0"/>
                <a:cs typeface="Times New Roman" panose="02020603050405020304" pitchFamily="18" charset="0"/>
              </a:rPr>
              <a:t>- </a:t>
            </a:r>
            <a:r>
              <a:rPr lang="x-none" b="1" dirty="0" smtClean="0">
                <a:latin typeface="Times New Roman" panose="02020603050405020304" pitchFamily="18" charset="0"/>
                <a:cs typeface="Times New Roman" panose="02020603050405020304" pitchFamily="18" charset="0"/>
              </a:rPr>
              <a:t>C</a:t>
            </a:r>
            <a:r>
              <a:rPr lang="en-US" b="1" dirty="0" smtClean="0">
                <a:latin typeface="Times New Roman" panose="02020603050405020304" pitchFamily="18" charset="0"/>
                <a:cs typeface="Times New Roman" panose="02020603050405020304" pitchFamily="18" charset="0"/>
              </a:rPr>
              <a:t>ác con</a:t>
            </a:r>
            <a:r>
              <a:rPr lang="x-none" b="1" dirty="0" smtClean="0">
                <a:latin typeface="Times New Roman" panose="02020603050405020304" pitchFamily="18" charset="0"/>
                <a:cs typeface="Times New Roman" panose="02020603050405020304" pitchFamily="18" charset="0"/>
              </a:rPr>
              <a:t> </a:t>
            </a:r>
            <a:r>
              <a:rPr lang="x-none" b="1" dirty="0">
                <a:latin typeface="Times New Roman" panose="02020603050405020304" pitchFamily="18" charset="0"/>
                <a:cs typeface="Times New Roman" panose="02020603050405020304" pitchFamily="18" charset="0"/>
              </a:rPr>
              <a:t>đã được nhận quà gì?</a:t>
            </a:r>
          </a:p>
        </p:txBody>
      </p:sp>
      <p:sp>
        <p:nvSpPr>
          <p:cNvPr id="3" name="Rectangle 2">
            <a:extLst>
              <a:ext uri="{FF2B5EF4-FFF2-40B4-BE49-F238E27FC236}">
                <a16:creationId xmlns="" xmlns:a16="http://schemas.microsoft.com/office/drawing/2014/main" id="{2D4E83E0-A7B3-3162-9BE6-753EE383DF02}"/>
              </a:ext>
            </a:extLst>
          </p:cNvPr>
          <p:cNvSpPr/>
          <p:nvPr/>
        </p:nvSpPr>
        <p:spPr>
          <a:xfrm>
            <a:off x="2883875" y="-60959"/>
            <a:ext cx="6344531" cy="9847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70C0"/>
                </a:solidFill>
                <a:latin typeface="Times New Roman" pitchFamily="18" charset="0"/>
                <a:cs typeface="Times New Roman" pitchFamily="18" charset="0"/>
              </a:rPr>
              <a:t>HOẠT ĐỘNG 2</a:t>
            </a:r>
            <a:r>
              <a:rPr lang="en-US" sz="3200" b="1" dirty="0">
                <a:latin typeface="Times New Roman" pitchFamily="18" charset="0"/>
                <a:cs typeface="Times New Roman" pitchFamily="18" charset="0"/>
              </a:rPr>
              <a:t>: Trẻ trải nghiệm</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0043" y="1599089"/>
            <a:ext cx="3876155" cy="2713958"/>
          </a:xfrm>
          <a:prstGeom prst="rect">
            <a:avLst/>
          </a:prstGeom>
        </p:spPr>
      </p:pic>
    </p:spTree>
    <p:extLst>
      <p:ext uri="{BB962C8B-B14F-4D97-AF65-F5344CB8AC3E}">
        <p14:creationId xmlns:p14="http://schemas.microsoft.com/office/powerpoint/2010/main" val="3748168467"/>
      </p:ext>
    </p:extLst>
  </p:cSld>
  <p:clrMapOvr>
    <a:masterClrMapping/>
  </p:clrMapOvr>
  <p:transition spd="slow">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5617EDF-F4B7-2F4B-F884-3CD876439B94}"/>
              </a:ext>
            </a:extLst>
          </p:cNvPr>
          <p:cNvPicPr>
            <a:picLocks noChangeAspect="1"/>
          </p:cNvPicPr>
          <p:nvPr/>
        </p:nvPicPr>
        <p:blipFill>
          <a:blip r:embed="rId3"/>
          <a:stretch>
            <a:fillRect/>
          </a:stretch>
        </p:blipFill>
        <p:spPr>
          <a:xfrm>
            <a:off x="213362" y="2057661"/>
            <a:ext cx="5922499" cy="2052477"/>
          </a:xfrm>
          <a:prstGeom prst="rect">
            <a:avLst/>
          </a:prstGeom>
        </p:spPr>
      </p:pic>
      <p:pic>
        <p:nvPicPr>
          <p:cNvPr id="11" name="Picture 10">
            <a:extLst>
              <a:ext uri="{FF2B5EF4-FFF2-40B4-BE49-F238E27FC236}">
                <a16:creationId xmlns="" xmlns:a16="http://schemas.microsoft.com/office/drawing/2014/main" id="{E24C2895-CE40-CA89-0D5E-0FB1CC11E5C6}"/>
              </a:ext>
            </a:extLst>
          </p:cNvPr>
          <p:cNvPicPr>
            <a:picLocks noChangeAspect="1"/>
          </p:cNvPicPr>
          <p:nvPr/>
        </p:nvPicPr>
        <p:blipFill>
          <a:blip r:embed="rId4"/>
          <a:stretch>
            <a:fillRect/>
          </a:stretch>
        </p:blipFill>
        <p:spPr>
          <a:xfrm>
            <a:off x="7476831" y="2117768"/>
            <a:ext cx="2961493" cy="2588333"/>
          </a:xfrm>
          <a:prstGeom prst="rect">
            <a:avLst/>
          </a:prstGeom>
        </p:spPr>
      </p:pic>
      <p:sp>
        <p:nvSpPr>
          <p:cNvPr id="8" name="Rectangle 7"/>
          <p:cNvSpPr/>
          <p:nvPr/>
        </p:nvSpPr>
        <p:spPr>
          <a:xfrm>
            <a:off x="2883875" y="1"/>
            <a:ext cx="6344531" cy="9847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70C0"/>
                </a:solidFill>
                <a:latin typeface="Times New Roman" pitchFamily="18" charset="0"/>
                <a:cs typeface="Times New Roman" pitchFamily="18" charset="0"/>
              </a:rPr>
              <a:t>HOẠT ĐỘNG 2</a:t>
            </a:r>
            <a:r>
              <a:rPr lang="en-US" sz="3200" b="1" dirty="0">
                <a:latin typeface="Times New Roman" pitchFamily="18" charset="0"/>
                <a:cs typeface="Times New Roman" pitchFamily="18" charset="0"/>
              </a:rPr>
              <a:t>: Trẻ trải nghiệm</a:t>
            </a:r>
          </a:p>
        </p:txBody>
      </p:sp>
      <p:cxnSp>
        <p:nvCxnSpPr>
          <p:cNvPr id="13" name="Straight Arrow Connector 12"/>
          <p:cNvCxnSpPr>
            <a:cxnSpLocks/>
            <a:stCxn id="8" idx="2"/>
          </p:cNvCxnSpPr>
          <p:nvPr/>
        </p:nvCxnSpPr>
        <p:spPr>
          <a:xfrm flipH="1">
            <a:off x="3740727" y="984739"/>
            <a:ext cx="2315414" cy="16088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8" idx="2"/>
          </p:cNvCxnSpPr>
          <p:nvPr/>
        </p:nvCxnSpPr>
        <p:spPr>
          <a:xfrm>
            <a:off x="6056141" y="984739"/>
            <a:ext cx="2300068" cy="1342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 xmlns:a16="http://schemas.microsoft.com/office/drawing/2014/main" id="{C7871F6D-D724-7064-C64B-3AAFADAD14DA}"/>
              </a:ext>
            </a:extLst>
          </p:cNvPr>
          <p:cNvSpPr>
            <a:spLocks noGrp="1"/>
          </p:cNvSpPr>
          <p:nvPr>
            <p:ph type="title"/>
          </p:nvPr>
        </p:nvSpPr>
        <p:spPr>
          <a:xfrm>
            <a:off x="1635883" y="4860387"/>
            <a:ext cx="10340926" cy="1012874"/>
          </a:xfrm>
        </p:spPr>
        <p:txBody>
          <a:bodyPr>
            <a:normAutofit fontScale="90000"/>
          </a:bodyPr>
          <a:lstStyle/>
          <a:p>
            <a:r>
              <a:rPr lang="en-US" sz="3600" b="1" dirty="0">
                <a:latin typeface="Times New Roman" panose="02020603050405020304" pitchFamily="18" charset="0"/>
                <a:cs typeface="Times New Roman" panose="02020603050405020304" pitchFamily="18" charset="0"/>
              </a:rPr>
              <a:t>Trẻ được lăn, sờ, xếp chồng, trượt các đồ chơi có dạng khối vuông, khối chữ nhật</a:t>
            </a:r>
            <a:endParaRPr lang="x-none"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42390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D40C75-9B9F-234E-E626-C48F45CBABC1}"/>
              </a:ext>
            </a:extLst>
          </p:cNvPr>
          <p:cNvSpPr>
            <a:spLocks noGrp="1"/>
          </p:cNvSpPr>
          <p:nvPr>
            <p:ph type="title"/>
          </p:nvPr>
        </p:nvSpPr>
        <p:spPr>
          <a:xfrm>
            <a:off x="984738" y="0"/>
            <a:ext cx="10369062" cy="681221"/>
          </a:xfrm>
        </p:spPr>
        <p:txBody>
          <a:bodyPr>
            <a:normAutofit/>
          </a:bodyPr>
          <a:lstStyle/>
          <a:p>
            <a:pPr algn="ctr"/>
            <a:r>
              <a:rPr lang="en-US" sz="3600" dirty="0" err="1">
                <a:solidFill>
                  <a:srgbClr val="0070C0"/>
                </a:solidFill>
                <a:latin typeface="Times New Roman" panose="02020603050405020304" pitchFamily="18" charset="0"/>
                <a:cs typeface="Times New Roman" panose="02020603050405020304" pitchFamily="18" charset="0"/>
              </a:rPr>
              <a:t>Trò</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chuyện</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13AB73BC-174E-7A23-493C-D3F3F59545CA}"/>
              </a:ext>
            </a:extLst>
          </p:cNvPr>
          <p:cNvSpPr txBox="1"/>
          <p:nvPr/>
        </p:nvSpPr>
        <p:spPr>
          <a:xfrm>
            <a:off x="5120640" y="3182112"/>
            <a:ext cx="184731" cy="369332"/>
          </a:xfrm>
          <a:prstGeom prst="rect">
            <a:avLst/>
          </a:prstGeom>
          <a:noFill/>
        </p:spPr>
        <p:txBody>
          <a:bodyPr wrap="none" rtlCol="0">
            <a:spAutoFit/>
          </a:bodyPr>
          <a:lstStyle/>
          <a:p>
            <a:endParaRPr lang="x-none"/>
          </a:p>
        </p:txBody>
      </p:sp>
      <p:pic>
        <p:nvPicPr>
          <p:cNvPr id="6" name="Picture 5" descr="z7380203502694_3f77e813880ee98b1153595a5c29b45e.jpg">
            <a:extLst>
              <a:ext uri="{FF2B5EF4-FFF2-40B4-BE49-F238E27FC236}">
                <a16:creationId xmlns="" xmlns:a16="http://schemas.microsoft.com/office/drawing/2014/main" id="{42288723-DCCE-285B-CBE4-A3C770CEB793}"/>
              </a:ext>
            </a:extLst>
          </p:cNvPr>
          <p:cNvPicPr>
            <a:picLocks noChangeAspect="1"/>
          </p:cNvPicPr>
          <p:nvPr/>
        </p:nvPicPr>
        <p:blipFill>
          <a:blip r:embed="rId3"/>
          <a:stretch>
            <a:fillRect/>
          </a:stretch>
        </p:blipFill>
        <p:spPr>
          <a:xfrm>
            <a:off x="8462889" y="1165619"/>
            <a:ext cx="3246705" cy="3246705"/>
          </a:xfrm>
          <a:prstGeom prst="rect">
            <a:avLst/>
          </a:prstGeom>
          <a:ln>
            <a:noFill/>
          </a:ln>
          <a:effectLst>
            <a:softEdge rad="112500"/>
          </a:effectLst>
        </p:spPr>
      </p:pic>
      <p:pic>
        <p:nvPicPr>
          <p:cNvPr id="7" name="Picture 6" descr="z7380212658561_5d24054fb0c94bf254769f9a7fd7d486.jpg">
            <a:extLst>
              <a:ext uri="{FF2B5EF4-FFF2-40B4-BE49-F238E27FC236}">
                <a16:creationId xmlns="" xmlns:a16="http://schemas.microsoft.com/office/drawing/2014/main" id="{650E4C96-D27D-D518-0E5B-3A2FC0DC6EF3}"/>
              </a:ext>
            </a:extLst>
          </p:cNvPr>
          <p:cNvPicPr>
            <a:picLocks noChangeAspect="1"/>
          </p:cNvPicPr>
          <p:nvPr/>
        </p:nvPicPr>
        <p:blipFill>
          <a:blip r:embed="rId4"/>
          <a:stretch>
            <a:fillRect/>
          </a:stretch>
        </p:blipFill>
        <p:spPr>
          <a:xfrm>
            <a:off x="4702253" y="3820948"/>
            <a:ext cx="2421412" cy="2586885"/>
          </a:xfrm>
          <a:prstGeom prst="rect">
            <a:avLst/>
          </a:prstGeom>
          <a:ln>
            <a:noFill/>
          </a:ln>
          <a:effectLst>
            <a:softEdge rad="112500"/>
          </a:effectLst>
        </p:spPr>
      </p:pic>
      <p:pic>
        <p:nvPicPr>
          <p:cNvPr id="8" name="Picture 7" descr="z7380203511596_6b8a9d8a1671b3475ee6bc6109250a54.jpg">
            <a:extLst>
              <a:ext uri="{FF2B5EF4-FFF2-40B4-BE49-F238E27FC236}">
                <a16:creationId xmlns="" xmlns:a16="http://schemas.microsoft.com/office/drawing/2014/main" id="{838B190D-709C-17C8-165A-EE707D07EC1E}"/>
              </a:ext>
            </a:extLst>
          </p:cNvPr>
          <p:cNvPicPr>
            <a:picLocks noChangeAspect="1"/>
          </p:cNvPicPr>
          <p:nvPr/>
        </p:nvPicPr>
        <p:blipFill>
          <a:blip r:embed="rId5"/>
          <a:stretch>
            <a:fillRect/>
          </a:stretch>
        </p:blipFill>
        <p:spPr>
          <a:xfrm>
            <a:off x="62091" y="1988275"/>
            <a:ext cx="2881450" cy="2881450"/>
          </a:xfrm>
          <a:prstGeom prst="rect">
            <a:avLst/>
          </a:prstGeom>
          <a:ln>
            <a:noFill/>
          </a:ln>
          <a:effectLst>
            <a:softEdge rad="11250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428" y="850710"/>
            <a:ext cx="3593523" cy="2516068"/>
          </a:xfrm>
          <a:prstGeom prst="rect">
            <a:avLst/>
          </a:prstGeom>
        </p:spPr>
      </p:pic>
    </p:spTree>
    <p:extLst>
      <p:ext uri="{BB962C8B-B14F-4D97-AF65-F5344CB8AC3E}">
        <p14:creationId xmlns:p14="http://schemas.microsoft.com/office/powerpoint/2010/main" val="16087511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A7232E50-AAE0-220A-7A13-CC0F00BAD252}"/>
              </a:ext>
            </a:extLst>
          </p:cNvPr>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endParaRPr lang="en-US" sz="36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871" y="1611630"/>
            <a:ext cx="3985260" cy="3634740"/>
          </a:xfrm>
          <a:prstGeom prst="rect">
            <a:avLst/>
          </a:prstGeom>
        </p:spPr>
      </p:pic>
    </p:spTree>
    <p:extLst>
      <p:ext uri="{BB962C8B-B14F-4D97-AF65-F5344CB8AC3E}">
        <p14:creationId xmlns:p14="http://schemas.microsoft.com/office/powerpoint/2010/main" val="2375439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000140" y="1651842"/>
            <a:ext cx="3353660" cy="3554316"/>
          </a:xfrm>
        </p:spPr>
        <p:txBody>
          <a:bodyPr>
            <a:normAutofit fontScale="90000"/>
          </a:bodyPr>
          <a:lstStyle/>
          <a:p>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3100" b="1" dirty="0">
                <a:latin typeface="Times New Roman" pitchFamily="18" charset="0"/>
                <a:cs typeface="Times New Roman" pitchFamily="18" charset="0"/>
              </a:rPr>
              <a:t>Khối vuông có:</a:t>
            </a:r>
            <a:r>
              <a:rPr lang="en-US" sz="2200" dirty="0">
                <a:latin typeface="Times New Roman" pitchFamily="18" charset="0"/>
                <a:cs typeface="Times New Roman" pitchFamily="18" charset="0"/>
              </a:rPr>
              <a:t/>
            </a:r>
            <a:br>
              <a:rPr lang="en-US" sz="2200" dirty="0">
                <a:latin typeface="Times New Roman" pitchFamily="18" charset="0"/>
                <a:cs typeface="Times New Roman" pitchFamily="18" charset="0"/>
              </a:rPr>
            </a:br>
            <a:r>
              <a:rPr lang="en-US" sz="3100" dirty="0">
                <a:latin typeface="Times New Roman" pitchFamily="18" charset="0"/>
                <a:cs typeface="Times New Roman" pitchFamily="18" charset="0"/>
              </a:rPr>
              <a:t>+ Mặt trên</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Mặt dưới</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Hai mặt hai bên</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Mặt sau</a:t>
            </a:r>
            <a:br>
              <a:rPr lang="en-US" sz="3100" dirty="0">
                <a:latin typeface="Times New Roman" pitchFamily="18" charset="0"/>
                <a:cs typeface="Times New Roman" pitchFamily="18" charset="0"/>
              </a:rPr>
            </a:br>
            <a:r>
              <a:rPr lang="en-US" sz="3100" dirty="0">
                <a:latin typeface="Times New Roman" pitchFamily="18" charset="0"/>
                <a:cs typeface="Times New Roman" pitchFamily="18" charset="0"/>
              </a:rPr>
              <a:t>+ Mặt trước</a:t>
            </a:r>
            <a:br>
              <a:rPr lang="en-US" sz="3100" dirty="0">
                <a:latin typeface="Times New Roman" pitchFamily="18" charset="0"/>
                <a:cs typeface="Times New Roman" pitchFamily="18" charset="0"/>
              </a:rPr>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r>
              <a:rPr lang="en-US" sz="1800" dirty="0"/>
              <a:t/>
            </a:r>
            <a:br>
              <a:rPr lang="en-US" sz="1800" dirty="0"/>
            </a:br>
            <a:endParaRPr lang="en-US" sz="1800" dirty="0"/>
          </a:p>
        </p:txBody>
      </p:sp>
      <p:sp>
        <p:nvSpPr>
          <p:cNvPr id="5" name="Title 1"/>
          <p:cNvSpPr txBox="1">
            <a:spLocks/>
          </p:cNvSpPr>
          <p:nvPr/>
        </p:nvSpPr>
        <p:spPr>
          <a:xfrm>
            <a:off x="954259" y="5273040"/>
            <a:ext cx="3518094" cy="2532184"/>
          </a:xfrm>
          <a:prstGeom prst="rect">
            <a:avLst/>
          </a:prstGeom>
        </p:spPr>
        <p:txBody>
          <a:bodyPr vert="horz" lIns="91440" tIns="45720" rIns="91440" bIns="45720" rtlCol="0" anchor="ctr">
            <a:normAutofit fontScale="3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solidFill>
                  <a:schemeClr val="tx1"/>
                </a:solidFill>
                <a:effectLst/>
                <a:uLnTx/>
                <a:uFillTx/>
                <a:latin typeface="+mj-lt"/>
                <a:ea typeface="+mj-ea"/>
                <a:cs typeface="+mj-cs"/>
              </a:rPr>
              <a:t/>
            </a:r>
            <a:br>
              <a:rPr kumimoji="0" lang="en-US" sz="1800" b="0" i="0" u="none" strike="noStrike" kern="1200" cap="none" spc="0" normalizeH="0" baseline="0" noProof="0" dirty="0">
                <a:ln>
                  <a:noFill/>
                </a:ln>
                <a:solidFill>
                  <a:schemeClr val="tx1"/>
                </a:solidFill>
                <a:effectLst/>
                <a:uLnTx/>
                <a:uFillTx/>
                <a:latin typeface="+mj-lt"/>
                <a:ea typeface="+mj-ea"/>
                <a:cs typeface="+mj-cs"/>
              </a:rPr>
            </a:br>
            <a:endParaRPr kumimoji="0" lang="en-US" sz="18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itle 1"/>
          <p:cNvSpPr txBox="1">
            <a:spLocks/>
          </p:cNvSpPr>
          <p:nvPr/>
        </p:nvSpPr>
        <p:spPr>
          <a:xfrm>
            <a:off x="3115564" y="5024752"/>
            <a:ext cx="6561406" cy="84406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Khối</a:t>
            </a:r>
            <a:r>
              <a:rPr kumimoji="0" lang="en-US" sz="3600" b="1" i="0" u="none" strike="noStrike" kern="1200" cap="none" spc="0" normalizeH="0" noProof="0" dirty="0">
                <a:ln>
                  <a:noFill/>
                </a:ln>
                <a:solidFill>
                  <a:schemeClr val="tx1"/>
                </a:solidFill>
                <a:effectLst/>
                <a:uLnTx/>
                <a:uFillTx/>
                <a:latin typeface="Times New Roman" pitchFamily="18" charset="0"/>
                <a:ea typeface="+mj-ea"/>
                <a:cs typeface="Times New Roman" pitchFamily="18" charset="0"/>
              </a:rPr>
              <a:t> vuông có tất cả 6 mặt</a:t>
            </a:r>
            <a:endParaRPr kumimoji="0" lang="en-US" sz="36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8" name="Title 1"/>
          <p:cNvSpPr txBox="1">
            <a:spLocks/>
          </p:cNvSpPr>
          <p:nvPr/>
        </p:nvSpPr>
        <p:spPr>
          <a:xfrm>
            <a:off x="2298896" y="1"/>
            <a:ext cx="6561406" cy="64711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noProof="0" dirty="0">
                <a:ln>
                  <a:noFill/>
                </a:ln>
                <a:solidFill>
                  <a:srgbClr val="0070C0"/>
                </a:solidFill>
                <a:effectLst/>
                <a:uLnTx/>
                <a:uFillTx/>
                <a:latin typeface="Times New Roman" pitchFamily="18" charset="0"/>
                <a:ea typeface="+mj-ea"/>
                <a:cs typeface="Times New Roman" pitchFamily="18" charset="0"/>
              </a:rPr>
              <a:t>HOẠT ĐỘNG 3</a:t>
            </a:r>
            <a:r>
              <a:rPr kumimoji="0" lang="en-US" sz="3600" b="1" i="0" u="none" strike="noStrike" kern="1200" cap="none" spc="0" normalizeH="0" noProof="0" dirty="0">
                <a:ln>
                  <a:noFill/>
                </a:ln>
                <a:solidFill>
                  <a:schemeClr val="tx1"/>
                </a:solidFill>
                <a:effectLst/>
                <a:uLnTx/>
                <a:uFillTx/>
                <a:latin typeface="Times New Roman" pitchFamily="18" charset="0"/>
                <a:ea typeface="+mj-ea"/>
                <a:cs typeface="Times New Roman" pitchFamily="18" charset="0"/>
              </a:rPr>
              <a:t>: Phân tích trải nghiệm</a:t>
            </a:r>
            <a:endParaRPr kumimoji="0" lang="en-US" sz="36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2" name="khối vuông.mp4">
            <a:hlinkClick r:id="" action="ppaction://media"/>
            <a:extLst>
              <a:ext uri="{FF2B5EF4-FFF2-40B4-BE49-F238E27FC236}">
                <a16:creationId xmlns="" xmlns:a16="http://schemas.microsoft.com/office/drawing/2014/main" id="{068EE9BB-CBE0-8006-98D0-EA76E387E8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768" y="749042"/>
            <a:ext cx="7045881" cy="460815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3"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
                                        <p:tgtEl>
                                          <p:spTgt spid="6"/>
                                        </p:tgtEl>
                                      </p:cBhvr>
                                    </p:animEffect>
                                    <p:anim calcmode="lin" valueType="num">
                                      <p:cBhvr>
                                        <p:cTn id="12" dur="400" fill="hold"/>
                                        <p:tgtEl>
                                          <p:spTgt spid="6"/>
                                        </p:tgtEl>
                                        <p:attrNameLst>
                                          <p:attrName>ppt_x</p:attrName>
                                        </p:attrNameLst>
                                      </p:cBhvr>
                                      <p:tavLst>
                                        <p:tav tm="0">
                                          <p:val>
                                            <p:strVal val="#ppt_x"/>
                                          </p:val>
                                        </p:tav>
                                        <p:tav tm="100000">
                                          <p:val>
                                            <p:strVal val="#ppt_x"/>
                                          </p:val>
                                        </p:tav>
                                      </p:tavLst>
                                    </p:anim>
                                    <p:anim calcmode="lin" valueType="num">
                                      <p:cBhvr>
                                        <p:cTn id="13" dur="400" fill="hold"/>
                                        <p:tgtEl>
                                          <p:spTgt spid="6"/>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Times New Roman" pitchFamily="18" charset="0"/>
                <a:cs typeface="Times New Roman" pitchFamily="18" charset="0"/>
              </a:rPr>
              <a:t>Cô khẳng định:</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Khối vuông có 6 mặt là 6 hình vuông bằng nhau.</a:t>
            </a:r>
          </a:p>
        </p:txBody>
      </p:sp>
      <p:pic>
        <p:nvPicPr>
          <p:cNvPr id="4" name="Picture 3">
            <a:extLst>
              <a:ext uri="{FF2B5EF4-FFF2-40B4-BE49-F238E27FC236}">
                <a16:creationId xmlns="" xmlns:a16="http://schemas.microsoft.com/office/drawing/2014/main" id="{B2F42844-460D-9742-37E1-85D407492D05}"/>
              </a:ext>
            </a:extLst>
          </p:cNvPr>
          <p:cNvPicPr>
            <a:picLocks noChangeAspect="1"/>
          </p:cNvPicPr>
          <p:nvPr/>
        </p:nvPicPr>
        <p:blipFill>
          <a:blip r:embed="rId3"/>
          <a:stretch>
            <a:fillRect/>
          </a:stretch>
        </p:blipFill>
        <p:spPr>
          <a:xfrm>
            <a:off x="2902413" y="1376362"/>
            <a:ext cx="5514975" cy="4105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CFBAC5AB-F47E-EB44-DD8F-04C158058290}"/>
              </a:ext>
            </a:extLst>
          </p:cNvPr>
          <p:cNvSpPr txBox="1">
            <a:spLocks noGrp="1"/>
          </p:cNvSpPr>
          <p:nvPr>
            <p:ph type="title"/>
          </p:nvPr>
        </p:nvSpPr>
        <p:spPr>
          <a:xfrm>
            <a:off x="838200" y="732441"/>
            <a:ext cx="10515600" cy="590931"/>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nhật</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635" y="1467059"/>
            <a:ext cx="6270172" cy="4170066"/>
          </a:xfrm>
          <a:prstGeom prst="rect">
            <a:avLst/>
          </a:prstGeom>
        </p:spPr>
      </p:pic>
    </p:spTree>
    <p:extLst>
      <p:ext uri="{BB962C8B-B14F-4D97-AF65-F5344CB8AC3E}">
        <p14:creationId xmlns:p14="http://schemas.microsoft.com/office/powerpoint/2010/main" val="2965225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TotalTime>
  <Words>287</Words>
  <Application>Microsoft Office PowerPoint</Application>
  <PresentationFormat>Custom</PresentationFormat>
  <Paragraphs>40</Paragraphs>
  <Slides>18</Slides>
  <Notes>0</Notes>
  <HiddenSlides>0</HiddenSlides>
  <MMClips>7</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Trẻ được lăn, sờ, xếp chồng, trượt các đồ chơi có dạng khối vuông, khối chữ nhật</vt:lpstr>
      <vt:lpstr>Trò chuyện</vt:lpstr>
      <vt:lpstr>Nhận biết khối vuông</vt:lpstr>
      <vt:lpstr>         Khối vuông có: + Mặt trên + Mặt dưới + Hai mặt hai bên + Mặt sau + Mặt trước                   </vt:lpstr>
      <vt:lpstr>Cô khẳng định: Khối vuông có 6 mặt là 6 hình vuông bằng nhau.</vt:lpstr>
      <vt:lpstr>Nhận biết khối chữ nhật</vt:lpstr>
      <vt:lpstr>         Khối chữ nhật + Mặt trên + Mặt dưới + Hai mặt hai bên + Mặt sau + Mặt trước                   </vt:lpstr>
      <vt:lpstr>Cô khẳng định: Khối chữ nhật có 6 mặt là 6 hình chữ nhật bằng nhau theo từng đôi một</vt:lpstr>
      <vt:lpstr>PowerPoint Presentation</vt:lpstr>
      <vt:lpstr>PowerPoint Presentation</vt:lpstr>
      <vt:lpstr>HOẠT ĐỘNG 3 : Khái quát hoá hình thành khái niệm</vt:lpstr>
      <vt:lpstr>PowerPoint Presentation</vt:lpstr>
      <vt:lpstr>Mở rộng ứng dụng: Các con ạ! Xung quanh chúng ta cũng như ở gia đình các con có rất nhiều đồ vật, đồ chơi có dạng khối vuông, khối chữ nhật. Các con hãy về quan sát và giới thiệu cho bố mẹ, anh chị, em cùng nghe nhé!</vt:lpstr>
      <vt:lpstr>Kết thúc hoạt động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Windows User</cp:lastModifiedBy>
  <cp:revision>68</cp:revision>
  <dcterms:created xsi:type="dcterms:W3CDTF">2025-12-26T08:10:48Z</dcterms:created>
  <dcterms:modified xsi:type="dcterms:W3CDTF">2026-01-09T07:37:48Z</dcterms:modified>
</cp:coreProperties>
</file>