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1" r:id="rId2"/>
    <p:sldId id="257" r:id="rId3"/>
    <p:sldId id="258" r:id="rId4"/>
    <p:sldId id="280" r:id="rId5"/>
    <p:sldId id="259" r:id="rId6"/>
    <p:sldId id="260" r:id="rId7"/>
    <p:sldId id="269" r:id="rId8"/>
    <p:sldId id="270" r:id="rId9"/>
    <p:sldId id="277" r:id="rId10"/>
    <p:sldId id="267" r:id="rId11"/>
    <p:sldId id="272" r:id="rId12"/>
    <p:sldId id="274" r:id="rId13"/>
    <p:sldId id="278" r:id="rId14"/>
    <p:sldId id="266" r:id="rId15"/>
    <p:sldId id="282" r:id="rId16"/>
    <p:sldId id="283" r:id="rId17"/>
    <p:sldId id="261" r:id="rId18"/>
    <p:sldId id="284" r:id="rId19"/>
    <p:sldId id="285" r:id="rId20"/>
    <p:sldId id="262"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A07F5-BAAE-4EAE-88B1-2F74966B830D}" type="datetimeFigureOut">
              <a:rPr lang="en-US" smtClean="0"/>
              <a:t>4/20/2026</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FE091-E4BE-449C-8F85-F381D9E1494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FEBCF487-B0A3-434F-A0CD-FAD35D2FA105}" type="datetimeFigureOut">
              <a:rPr lang="en-US" smtClean="0"/>
              <a:t>4/20/2026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FEBCF487-B0A3-434F-A0CD-FAD35D2FA105}" type="datetimeFigureOut">
              <a:rPr lang="en-US" smtClean="0"/>
              <a:t>4/20/2026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FEBCF487-B0A3-434F-A0CD-FAD35D2FA105}" type="datetimeFigureOut">
              <a:rPr lang="en-US" smtClean="0"/>
              <a:t>4/20/2026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FEBCF487-B0A3-434F-A0CD-FAD35D2FA105}" type="datetimeFigureOut">
              <a:rPr lang="en-US" smtClean="0"/>
              <a:t>4/20/2026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FEBCF487-B0A3-434F-A0CD-FAD35D2FA105}" type="datetimeFigureOut">
              <a:rPr lang="en-US" smtClean="0"/>
              <a:t>4/20/2026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FEBCF487-B0A3-434F-A0CD-FAD35D2FA105}" type="datetimeFigureOut">
              <a:rPr lang="en-US" smtClean="0"/>
              <a:t>4/20/2026</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FEBCF487-B0A3-434F-A0CD-FAD35D2FA105}" type="datetimeFigureOut">
              <a:rPr lang="en-US" smtClean="0"/>
              <a:t>4/20/2026</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FEBCF487-B0A3-434F-A0CD-FAD35D2FA105}" type="datetimeFigureOut">
              <a:rPr lang="en-US" smtClean="0"/>
              <a:t>4/20/2026</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FEBCF487-B0A3-434F-A0CD-FAD35D2FA105}" type="datetimeFigureOut">
              <a:rPr lang="en-US" smtClean="0"/>
              <a:t>4/20/2026</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FEBCF487-B0A3-434F-A0CD-FAD35D2FA105}" type="datetimeFigureOut">
              <a:rPr lang="en-US" smtClean="0"/>
              <a:t>4/20/2026</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FEBCF487-B0A3-434F-A0CD-FAD35D2FA105}" type="datetimeFigureOut">
              <a:rPr lang="en-US" smtClean="0"/>
              <a:t>4/20/2026</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E1972C9-C333-48D7-922A-508C03173A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CF487-B0A3-434F-A0CD-FAD35D2FA105}" type="datetimeFigureOut">
              <a:rPr lang="en-US" smtClean="0"/>
              <a:t>4/20/2026</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972C9-C333-48D7-922A-508C03173A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0" y="1052736"/>
            <a:ext cx="9144000" cy="5724644"/>
          </a:xfrm>
          <a:prstGeom prst="rect">
            <a:avLst/>
          </a:prstGeom>
        </p:spPr>
        <p:txBody>
          <a:bodyPr wrap="square">
            <a:spAutoFit/>
          </a:bodyPr>
          <a:lstStyle/>
          <a:p>
            <a:pPr lvl="0" algn="ctr" fontAlgn="base">
              <a:lnSpc>
                <a:spcPct val="150000"/>
              </a:lnSpc>
              <a:spcBef>
                <a:spcPct val="0"/>
              </a:spcBef>
              <a:spcAft>
                <a:spcPct val="0"/>
              </a:spcAft>
            </a:pPr>
            <a:r>
              <a:rPr lang="vi-VN" sz="2800" b="1" dirty="0" smtClean="0">
                <a:solidFill>
                  <a:srgbClr val="FF0000"/>
                </a:solidFill>
                <a:latin typeface="+mj-lt"/>
                <a:ea typeface="Calibri" panose="020F0502020204030204" pitchFamily="34" charset="0"/>
                <a:cs typeface="Times New Roman" panose="02020603050405020304" pitchFamily="18" charset="0"/>
              </a:rPr>
              <a:t>KẾ HOẠCH TỔ CHỨC HOẠT ĐỘNG GIÁO DỤC</a:t>
            </a:r>
            <a:endParaRPr lang="en-US" sz="2800" b="1" dirty="0" smtClean="0">
              <a:solidFill>
                <a:srgbClr val="FF0000"/>
              </a:solidFill>
              <a:latin typeface="+mj-lt"/>
              <a:cs typeface="Arial" panose="020B0604020202020204" pitchFamily="34" charset="0"/>
            </a:endParaRPr>
          </a:p>
          <a:p>
            <a:pPr lvl="0" algn="ctr" eaLnBrk="0" fontAlgn="base" hangingPunct="0">
              <a:lnSpc>
                <a:spcPct val="150000"/>
              </a:lnSpc>
              <a:spcBef>
                <a:spcPct val="0"/>
              </a:spcBef>
              <a:spcAft>
                <a:spcPct val="0"/>
              </a:spcAft>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Lĩnh</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3600" b="1" dirty="0" smtClean="0">
              <a:solidFill>
                <a:srgbClr val="FF0000"/>
              </a:solidFill>
              <a:latin typeface="+mj-lt"/>
              <a:cs typeface="Times New Roman" panose="02020603050405020304" pitchFamily="18" charset="0"/>
            </a:endParaRPr>
          </a:p>
          <a:p>
            <a:pPr lvl="0" algn="ctr" eaLnBrk="0" fontAlgn="base" hangingPunct="0">
              <a:lnSpc>
                <a:spcPct val="150000"/>
              </a:lnSpc>
              <a:spcBef>
                <a:spcPct val="0"/>
              </a:spcBef>
              <a:spcAft>
                <a:spcPct val="0"/>
              </a:spcAft>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Giọt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xíu</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smtClean="0">
              <a:solidFill>
                <a:srgbClr val="FF0000"/>
              </a:solidFill>
              <a:latin typeface="Times New Roman" panose="02020603050405020304" pitchFamily="18" charset="0"/>
              <a:cs typeface="Times New Roman" panose="02020603050405020304" pitchFamily="18" charset="0"/>
            </a:endParaRPr>
          </a:p>
          <a:p>
            <a:pPr lvl="0" algn="ctr" eaLnBrk="0" fontAlgn="base" hangingPunct="0">
              <a:lnSpc>
                <a:spcPct val="150000"/>
              </a:lnSpc>
              <a:spcBef>
                <a:spcPct val="0"/>
              </a:spcBef>
              <a:spcAft>
                <a:spcPct val="0"/>
              </a:spcAft>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6</a:t>
            </a:r>
            <a:r>
              <a:rPr lang="vi-VN"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tuổi</a:t>
            </a:r>
            <a:endParaRPr lang="en-US" sz="3600" b="1" dirty="0" smtClean="0">
              <a:solidFill>
                <a:srgbClr val="FF0000"/>
              </a:solidFill>
              <a:latin typeface="Times New Roman" panose="02020603050405020304" pitchFamily="18" charset="0"/>
              <a:cs typeface="Times New Roman" panose="02020603050405020304" pitchFamily="18" charset="0"/>
            </a:endParaRPr>
          </a:p>
          <a:p>
            <a:pPr lvl="0" algn="ctr" eaLnBrk="0" fontAlgn="base" hangingPunct="0">
              <a:lnSpc>
                <a:spcPct val="150000"/>
              </a:lnSpc>
              <a:spcBef>
                <a:spcPct val="0"/>
              </a:spcBef>
              <a:spcAft>
                <a:spcPct val="0"/>
              </a:spcAft>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vi-VN"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0 - </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vi-VN"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endParaRPr lang="en-US" sz="3600" b="1" dirty="0" smtClean="0">
              <a:solidFill>
                <a:srgbClr val="FF0000"/>
              </a:solidFill>
              <a:latin typeface="Times New Roman" panose="02020603050405020304" pitchFamily="18" charset="0"/>
              <a:cs typeface="Times New Roman" panose="02020603050405020304" pitchFamily="18" charset="0"/>
            </a:endParaRPr>
          </a:p>
          <a:p>
            <a:pPr lvl="0" algn="ctr" eaLnBrk="0" fontAlgn="base" hangingPunct="0">
              <a:lnSpc>
                <a:spcPct val="150000"/>
              </a:lnSpc>
              <a:spcBef>
                <a:spcPct val="0"/>
              </a:spcBef>
              <a:spcAft>
                <a:spcPct val="0"/>
              </a:spcAft>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 thực hiện: Trần Thị </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Nga</a:t>
            </a:r>
          </a:p>
          <a:p>
            <a:pPr lvl="0" algn="ctr" eaLnBrk="0" fontAlgn="base" hangingPunct="0">
              <a:lnSpc>
                <a:spcPct val="150000"/>
              </a:lnSpc>
              <a:spcBef>
                <a:spcPct val="0"/>
              </a:spcBef>
              <a:spcAft>
                <a:spcPct val="0"/>
              </a:spcAft>
            </a:pPr>
            <a:r>
              <a:rPr lang="en-US" sz="3600" b="1" dirty="0" smtClean="0">
                <a:solidFill>
                  <a:srgbClr val="FF0000"/>
                </a:solidFill>
                <a:latin typeface="Times New Roman" panose="02020603050405020304" pitchFamily="18" charset="0"/>
                <a:cs typeface="Times New Roman" panose="02020603050405020304" pitchFamily="18" charset="0"/>
              </a:rPr>
              <a:t>Ngày dạy</a:t>
            </a:r>
            <a:r>
              <a:rPr lang="en-US" sz="3600" b="1" smtClean="0">
                <a:solidFill>
                  <a:srgbClr val="FF0000"/>
                </a:solidFill>
                <a:latin typeface="Times New Roman" panose="02020603050405020304" pitchFamily="18" charset="0"/>
                <a:cs typeface="Times New Roman" panose="02020603050405020304" pitchFamily="18" charset="0"/>
              </a:rPr>
              <a:t>: 02/04/2026</a:t>
            </a:r>
            <a:endParaRPr lang="en-US" sz="3600" b="1" dirty="0" smtClean="0">
              <a:solidFill>
                <a:srgbClr val="FF0000"/>
              </a:solidFill>
              <a:latin typeface="+mj-lt"/>
              <a:cs typeface="Times New Roman" panose="02020603050405020304"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357158" y="3643314"/>
            <a:ext cx="8643998" cy="3139321"/>
          </a:xfrm>
          <a:prstGeom prst="rect">
            <a:avLst/>
          </a:prstGeom>
        </p:spPr>
        <p:txBody>
          <a:bodyPr wrap="square">
            <a:spAutoFit/>
          </a:bodyPr>
          <a:lstStyle/>
          <a:p>
            <a:r>
              <a:rPr lang="en-US" dirty="0"/>
              <a:t> </a:t>
            </a:r>
            <a:r>
              <a:rPr lang="vi-VN" sz="2200" dirty="0"/>
              <a:t>Nói xong ông Mặt Trời vén mây, chiếu thật nhiều ánh sáng xuống biển, Tí Xíu rùng mình và biến thành hơi. Chú chỉ kịp nói với biển cả :</a:t>
            </a:r>
          </a:p>
          <a:p>
            <a:r>
              <a:rPr lang="vi-VN" sz="2200" dirty="0"/>
              <a:t>- Chào mẹ, con đi ! Mẹ chờ con trở về.</a:t>
            </a:r>
          </a:p>
          <a:p>
            <a:r>
              <a:rPr lang="vi-VN" sz="2200" dirty="0"/>
              <a:t>Tí Xíu từ từ bay lên...</a:t>
            </a:r>
          </a:p>
          <a:p>
            <a:r>
              <a:rPr lang="vi-VN" sz="2200" dirty="0"/>
              <a:t>Tí Xíu nhập bọn với các bạn. Lúc đầu chúng bay là là xuống biển rồi chúng hợp thành một đám mây mỏng rời mặt biển bay vào đất liền. Gió nhẹ nhàng đưa Tí Xíu lướt qua những dòng sông lấp lánh như bạc.</a:t>
            </a:r>
          </a:p>
        </p:txBody>
      </p:sp>
      <p:pic>
        <p:nvPicPr>
          <p:cNvPr id="5122" name="Picture 2" descr="https://3.bp.blogspot.com/-OLJ28uyaglo/WPB-5Iz-JbI/AAAAAAAAWaU/2b35QpHSaoMXtkuv-vQPZShG83X7ftfbACLcB/s400/DSC08051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81588"/>
            <a:ext cx="4652062" cy="338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428596" y="4357694"/>
            <a:ext cx="8429684" cy="2462213"/>
          </a:xfrm>
          <a:prstGeom prst="rect">
            <a:avLst/>
          </a:prstGeom>
        </p:spPr>
        <p:txBody>
          <a:bodyPr wrap="square">
            <a:spAutoFit/>
          </a:bodyPr>
          <a:lstStyle/>
          <a:p>
            <a:r>
              <a:rPr lang="vi-VN" dirty="0"/>
              <a:t>Xế chiều, ông Mặt Trời toả những tia nắng chói chang hơn lúc sáng. Không khí oi bức... Bỗng từ đâu một cơn gió lạnh thổi tới. Tí Xíu reo lên :</a:t>
            </a:r>
          </a:p>
          <a:p>
            <a:r>
              <a:rPr lang="vi-VN" dirty="0"/>
              <a:t>- Mát quá các bạn ơi ! Mát quá </a:t>
            </a:r>
          </a:p>
          <a:p>
            <a:r>
              <a:rPr lang="vi-VN" dirty="0"/>
              <a:t>Tí Xíu và các bạn nhảy nhót, múa lượn vui thích. Nhưng rồi trời mỗi lúc một lạnh. Tí Xíu thấy rét. Các bạn chú cũng thấy rét. Chúng xích lại gần nhau thành một đông đặc toàn những chú bé giọt nước nhỏ li ti. Bọn Tí Xíu không bay cao lên được nữa, chúng xà xuống thấp, thấp dần.</a:t>
            </a:r>
          </a:p>
          <a:p>
            <a:endParaRPr lang="en-US" sz="2800" dirty="0">
              <a:latin typeface="Times New Roman" panose="02020603050405020304" pitchFamily="18" charset="0"/>
              <a:cs typeface="Times New Roman" panose="02020603050405020304" pitchFamily="18" charset="0"/>
            </a:endParaRPr>
          </a:p>
        </p:txBody>
      </p:sp>
      <p:pic>
        <p:nvPicPr>
          <p:cNvPr id="6146" name="Picture 2" descr="https://1.bp.blogspot.com/-9TbBQIcL6JE/WPB-5DqHsgI/AAAAAAAAWaY/7TSzerSflmkr737EcOjFVWX8PGN3MlwmgCLcB/s400/DSC08051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4664"/>
            <a:ext cx="5184576" cy="3771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588384" y="4725144"/>
            <a:ext cx="7929618" cy="1815882"/>
          </a:xfrm>
          <a:prstGeom prst="rect">
            <a:avLst/>
          </a:prstGeom>
        </p:spPr>
        <p:txBody>
          <a:bodyPr wrap="square">
            <a:spAutoFit/>
          </a:bodyPr>
          <a:lstStyle/>
          <a:p>
            <a:r>
              <a:rPr lang="vi-VN" sz="2400" dirty="0"/>
              <a:t>Một tia sáng vạch ngang bầu trời. Rồi một tiếng sét đinh tai vang lên. Gió thổi mạnh hơn.</a:t>
            </a:r>
          </a:p>
          <a:p>
            <a:r>
              <a:rPr lang="vi-VN" sz="3200" dirty="0"/>
              <a:t/>
            </a:r>
            <a:br>
              <a:rPr lang="vi-VN" sz="3200" dirty="0"/>
            </a:br>
            <a:endParaRPr lang="en-US" sz="3200" dirty="0">
              <a:latin typeface="Times New Roman" panose="02020603050405020304" pitchFamily="18" charset="0"/>
              <a:cs typeface="Times New Roman" panose="02020603050405020304" pitchFamily="18" charset="0"/>
            </a:endParaRPr>
          </a:p>
        </p:txBody>
      </p:sp>
      <p:pic>
        <p:nvPicPr>
          <p:cNvPr id="7170" name="Picture 2" descr="https://2.bp.blogspot.com/-L3_eNh0aV-w/Wssln5qC71I/AAAAAAAAYNw/3JvDQYIDsQYMbNsb4MmLG-rC7hqzUW7dQCLcBGAs/s400/DSC08050a-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6632"/>
            <a:ext cx="6037782" cy="439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285720" y="5072074"/>
            <a:ext cx="8643998" cy="1384995"/>
          </a:xfrm>
          <a:prstGeom prst="rect">
            <a:avLst/>
          </a:prstGeom>
        </p:spPr>
        <p:txBody>
          <a:bodyPr wrap="square">
            <a:spAutoFit/>
          </a:bodyPr>
          <a:lstStyle/>
          <a:p>
            <a:r>
              <a:rPr lang="vi-VN" sz="2800" dirty="0"/>
              <a:t>Bọn Tí Xíu níu lấy nhau thành những giọt nước trong vắt. Chúng thi nhau ào ào tuồn xuống đất... Cơn giông bắt đầu.</a:t>
            </a:r>
            <a:endParaRPr lang="en-US" sz="4400" dirty="0">
              <a:latin typeface="Times New Roman" panose="02020603050405020304" pitchFamily="18" charset="0"/>
              <a:cs typeface="Times New Roman" panose="02020603050405020304" pitchFamily="18" charset="0"/>
            </a:endParaRPr>
          </a:p>
        </p:txBody>
      </p:sp>
      <p:pic>
        <p:nvPicPr>
          <p:cNvPr id="8194" name="Picture 2" descr="https://1.bp.blogspot.com/-1Ra6OD-pOog/Wssln2neVNI/AAAAAAAAYN0/bG6mrzPZTB8lS1G3ONMfg9SuM_cOGUNoQCLcBGAs/s400/DSC08050b-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7"/>
            <a:ext cx="6552728" cy="4767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0" y="332656"/>
            <a:ext cx="9144000" cy="2508379"/>
          </a:xfrm>
          <a:prstGeom prst="rect">
            <a:avLst/>
          </a:prstGeom>
        </p:spPr>
        <p:txBody>
          <a:bodyPr wrap="square">
            <a:spAutoFit/>
          </a:bodyPr>
          <a:lstStyle/>
          <a:p>
            <a:pPr algn="ctr"/>
            <a:r>
              <a:rPr lang="vi-VN" sz="2400" b="1" dirty="0"/>
              <a:t>Hoạt động 2: Trích dẫn, đàm thoại</a:t>
            </a:r>
          </a:p>
          <a:p>
            <a:r>
              <a:rPr lang="vi-VN" sz="1900" dirty="0"/>
              <a:t>Tí Xíu là giọt nước ở Biển Cả. Họ hàng anh em nhà Tí Xíu đông lắm và ở khắp mọi nơi, ở biển cả, ở sông ngòi, ao hồ, ở trên trời, ở cả dưới nước…</a:t>
            </a:r>
          </a:p>
          <a:p>
            <a:r>
              <a:rPr lang="vi-VN" sz="1900" dirty="0"/>
              <a:t>- Các con có biết bạn Tí Xíu là ai không?</a:t>
            </a:r>
          </a:p>
          <a:p>
            <a:r>
              <a:rPr lang="vi-VN" sz="1900" dirty="0"/>
              <a:t>- Tí Xíu có nghĩa là như thế nào nhỉ?</a:t>
            </a:r>
          </a:p>
          <a:p>
            <a:r>
              <a:rPr lang="vi-VN" sz="1900" dirty="0"/>
              <a:t>- Giải thích “Tí Xíu”: Là rất bé, bé tí tẹo. Bạn Tí xíu trong câu chuyện là một giọt nước rất bé.</a:t>
            </a:r>
          </a:p>
          <a:p>
            <a:r>
              <a:rPr lang="vi-VN" sz="1900" dirty="0"/>
              <a:t>- Bạn nào giỏi lên chọn hình ảnh giọt nước Tí xíu nào</a:t>
            </a:r>
            <a:r>
              <a:rPr lang="vi-VN" sz="1900" dirty="0" smtClean="0"/>
              <a:t>?</a:t>
            </a:r>
            <a:endParaRPr lang="vi-VN" sz="1900" dirty="0"/>
          </a:p>
        </p:txBody>
      </p:sp>
      <p:pic>
        <p:nvPicPr>
          <p:cNvPr id="1026" name="Picture 2" descr="22 Mưa ý tưởng | chụp ảnh mưa, hình ảnh,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2851667" cy="1901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về câu chuyện “ Giọt nước tý xí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1" y="3433551"/>
            <a:ext cx="3096343" cy="18965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ổng hợp 1000+ hình nền cây xanh tươi mát rõ né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095" y="3429922"/>
            <a:ext cx="2664161" cy="1901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4345"/>
            <a:ext cx="8568952" cy="1938992"/>
          </a:xfrm>
          <a:prstGeom prst="rect">
            <a:avLst/>
          </a:prstGeom>
        </p:spPr>
        <p:txBody>
          <a:bodyPr wrap="square">
            <a:spAutoFit/>
          </a:bodyPr>
          <a:lstStyle/>
          <a:p>
            <a:r>
              <a:rPr lang="vi-VN" sz="2400" dirty="0"/>
              <a:t>Một buổi sáng, Tí Xíu cùng các bạn đuổi theo các lớp sóng nhấp nhô. </a:t>
            </a:r>
          </a:p>
          <a:p>
            <a:r>
              <a:rPr lang="vi-VN" sz="2400" dirty="0"/>
              <a:t>- Thì ai xuất hiện nhỉ?</a:t>
            </a:r>
          </a:p>
          <a:p>
            <a:r>
              <a:rPr lang="vi-VN" sz="2400" dirty="0"/>
              <a:t>- Bạn nào giỏi lên chọn hình ảnh ông mặt trời nào</a:t>
            </a:r>
            <a:r>
              <a:rPr lang="vi-VN" sz="2400" dirty="0" smtClean="0"/>
              <a:t>?</a:t>
            </a:r>
          </a:p>
          <a:p>
            <a:endParaRPr lang="vi-VN" sz="2400" dirty="0"/>
          </a:p>
        </p:txBody>
      </p:sp>
      <p:pic>
        <p:nvPicPr>
          <p:cNvPr id="2050" name="Picture 2" descr="Ông mặt trời - Mầm - Phạm Hữu Chỉnh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8092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Ông Trăng, Vầng Trăng Vàng, Hình Tách Nền PNG - Free.Vector6.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213761"/>
            <a:ext cx="3624337" cy="3020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nền ngôi sao lấp lánh, mang vẻ đẹp kỳ ảo và đầy cảm hứ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335" y="2704975"/>
            <a:ext cx="3264297" cy="2037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013176"/>
            <a:ext cx="8568952" cy="1569660"/>
          </a:xfrm>
          <a:prstGeom prst="rect">
            <a:avLst/>
          </a:prstGeom>
          <a:noFill/>
        </p:spPr>
        <p:txBody>
          <a:bodyPr wrap="square" rtlCol="0">
            <a:spAutoFit/>
          </a:bodyPr>
          <a:lstStyle/>
          <a:p>
            <a:r>
              <a:rPr lang="vi-VN" sz="2400" dirty="0"/>
              <a:t>- Và ông mặt trời đã nói gì với Tí Xíu?</a:t>
            </a:r>
          </a:p>
          <a:p>
            <a:r>
              <a:rPr lang="vi-VN" sz="2400" dirty="0"/>
              <a:t>- Giọng nói của ông mặt trời như thế nào?</a:t>
            </a:r>
          </a:p>
          <a:p>
            <a:r>
              <a:rPr lang="vi-VN" sz="2400" dirty="0"/>
              <a:t>- Ai nói lại được giọng của ông mặt trời nào.</a:t>
            </a:r>
          </a:p>
          <a:p>
            <a:endParaRPr lang="vi-VN" sz="2400" dirty="0"/>
          </a:p>
        </p:txBody>
      </p:sp>
    </p:spTree>
    <p:extLst>
      <p:ext uri="{BB962C8B-B14F-4D97-AF65-F5344CB8AC3E}">
        <p14:creationId xmlns:p14="http://schemas.microsoft.com/office/powerpoint/2010/main" val="108990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8424936" cy="5262979"/>
          </a:xfrm>
          <a:prstGeom prst="rect">
            <a:avLst/>
          </a:prstGeom>
        </p:spPr>
        <p:txBody>
          <a:bodyPr wrap="square">
            <a:spAutoFit/>
          </a:bodyPr>
          <a:lstStyle/>
          <a:p>
            <a:r>
              <a:rPr lang="vi-VN" sz="2800" dirty="0" smtClean="0"/>
              <a:t>Tí </a:t>
            </a:r>
            <a:r>
              <a:rPr lang="vi-VN" sz="2800" dirty="0"/>
              <a:t>Xíu khẽ hỏi: Đi đâu ạ? Ông mặt trời bảo: Đi vào đất liền, ở đó rất cần nước. Tí xíu vui lắm nhưng chợt nhớ ra mình chỉ là một giọt nước không thể bay lên được...</a:t>
            </a:r>
          </a:p>
          <a:p>
            <a:r>
              <a:rPr lang="vi-VN" sz="2800" dirty="0"/>
              <a:t>- Tí Xíu đã nói gì với ông mặt trời?</a:t>
            </a:r>
          </a:p>
          <a:p>
            <a:r>
              <a:rPr lang="vi-VN" sz="2800" dirty="0"/>
              <a:t>- Ông mặt trời đã trả lời tí xíu ra sao?</a:t>
            </a:r>
          </a:p>
          <a:p>
            <a:r>
              <a:rPr lang="vi-VN" sz="2800" dirty="0"/>
              <a:t>- Ông mặt trời đã làm thế nào để Tí Xíu biến thành hơi.</a:t>
            </a:r>
          </a:p>
          <a:p>
            <a:r>
              <a:rPr lang="vi-VN" sz="2800" dirty="0"/>
              <a:t>Khi ông mặt trời chiếu thật nhiều ánh sáng xuống biển. Tí xíu rùng mình và biến thành hơi. Chú chỉ kịp nói với mẹ Biển Cả: Chào mẹ, con đi đây. Mẹ chờ con trở về nhé.</a:t>
            </a:r>
            <a:endParaRPr lang="vi-VN" sz="2800" dirty="0"/>
          </a:p>
        </p:txBody>
      </p:sp>
    </p:spTree>
    <p:extLst>
      <p:ext uri="{BB962C8B-B14F-4D97-AF65-F5344CB8AC3E}">
        <p14:creationId xmlns:p14="http://schemas.microsoft.com/office/powerpoint/2010/main" val="11863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07504" y="1124744"/>
            <a:ext cx="9144000" cy="2677656"/>
          </a:xfrm>
          <a:prstGeom prst="rect">
            <a:avLst/>
          </a:prstGeom>
          <a:noFill/>
          <a:ln w="9525">
            <a:noFill/>
            <a:miter lim="800000"/>
          </a:ln>
          <a:effectLst/>
        </p:spPr>
        <p:txBody>
          <a:bodyPr vert="horz" wrap="square" lIns="91440" tIns="45720" rIns="91440" bIns="45720" numCol="1" anchor="ctr" anchorCtr="0" compatLnSpc="1">
            <a:spAutoFit/>
          </a:bodyPr>
          <a:lstStyle/>
          <a:p>
            <a:r>
              <a:rPr lang="vi-VN" sz="2400" dirty="0"/>
              <a:t>- Cô đố các con, sau khi chào mẹ Biển cả, Tí Xíu và các bạn đã hợp thành gì và bay đi đâu?</a:t>
            </a:r>
          </a:p>
          <a:p>
            <a:r>
              <a:rPr lang="vi-VN" sz="2400" dirty="0" smtClean="0"/>
              <a:t>Xế </a:t>
            </a:r>
            <a:r>
              <a:rPr lang="vi-VN" sz="2400" dirty="0"/>
              <a:t>chiều ông mặt trời tỏa ánh nắng chói chang hơn lúc sáng, không khí trở lên oi bức. Bỗng từ đâu có một cơn gió lạnh thổi tới, Tí xíu và các bạn đều vui sướng reo lên:</a:t>
            </a:r>
          </a:p>
          <a:p>
            <a:r>
              <a:rPr lang="vi-VN" sz="2400" dirty="0"/>
              <a:t>- Tí Xíu đã reo lên như thế nào? Ai có thể reo vui giống Tí Xíu nào</a:t>
            </a:r>
            <a:r>
              <a:rPr lang="vi-VN" sz="2400" dirty="0" smtClean="0"/>
              <a:t>?</a:t>
            </a:r>
            <a:endParaRPr lang="vi-VN" sz="2400"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124" y="620688"/>
            <a:ext cx="8856984" cy="2554545"/>
          </a:xfrm>
          <a:prstGeom prst="rect">
            <a:avLst/>
          </a:prstGeom>
        </p:spPr>
        <p:txBody>
          <a:bodyPr wrap="square">
            <a:spAutoFit/>
          </a:bodyPr>
          <a:lstStyle/>
          <a:p>
            <a:r>
              <a:rPr lang="vi-VN" sz="2000" dirty="0"/>
              <a:t>Nhưng trời mỗi lúc một lạnh hơn, Tíu Xíu thấy rét,các bạn cũng thấy rét. </a:t>
            </a:r>
          </a:p>
          <a:p>
            <a:r>
              <a:rPr lang="vi-VN" sz="2000" dirty="0"/>
              <a:t>- Khi thấy rét Tí Xíu và các bạn đã làm gì? </a:t>
            </a:r>
          </a:p>
          <a:p>
            <a:r>
              <a:rPr lang="vi-VN" sz="2000" dirty="0"/>
              <a:t>Tí xíu cảm thấy mình nặng trĩu, không thể bay cao được nữa, chú cứ sà xuống thấp dần, thấp dần. Rồi một tia sáng vạch ngang bầu trời. Một tiếng sét đánh ngang tai. Gió thổi mạnh hơn.</a:t>
            </a:r>
          </a:p>
          <a:p>
            <a:r>
              <a:rPr lang="vi-VN" sz="2000" dirty="0"/>
              <a:t>- Vậy Sau khi sấm sét nổi lên, gió thổi mạnh hơn thì điều gì đã xảy ra?</a:t>
            </a:r>
          </a:p>
          <a:p>
            <a:r>
              <a:rPr lang="vi-VN" sz="2000" dirty="0"/>
              <a:t>Và Cơn mưa bắt đầu. </a:t>
            </a:r>
          </a:p>
          <a:p>
            <a:r>
              <a:rPr lang="vi-VN" sz="2000" dirty="0"/>
              <a:t>- Các con vừa nghe câu chuyện rồi, các con có biết vì sao có mưa không</a:t>
            </a:r>
            <a:r>
              <a:rPr lang="vi-VN" sz="2000" dirty="0" smtClean="0"/>
              <a:t>?</a:t>
            </a:r>
            <a:endParaRPr lang="vi-VN" sz="2000" dirty="0"/>
          </a:p>
        </p:txBody>
      </p:sp>
    </p:spTree>
    <p:extLst>
      <p:ext uri="{BB962C8B-B14F-4D97-AF65-F5344CB8AC3E}">
        <p14:creationId xmlns:p14="http://schemas.microsoft.com/office/powerpoint/2010/main" val="125965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568952" cy="3046988"/>
          </a:xfrm>
          <a:prstGeom prst="rect">
            <a:avLst/>
          </a:prstGeom>
        </p:spPr>
        <p:txBody>
          <a:bodyPr wrap="square">
            <a:spAutoFit/>
          </a:bodyPr>
          <a:lstStyle/>
          <a:p>
            <a:r>
              <a:rPr lang="vi-VN" sz="2400" b="1" dirty="0" smtClean="0"/>
              <a:t>* Giáo dục: </a:t>
            </a:r>
            <a:r>
              <a:rPr lang="vi-VN" sz="2400" dirty="0"/>
              <a:t> Các con ạ, Mưa rất cần thiết cho sự sống của muôn loài, nếu không có mưa cỏ cây sẽ khô héo, đất đai cằn cỗi và ảnh hưởng rất lớn đến cuộc sống của con người. Nhưng nếu mưa nhiều quá thì sẽ gây ra nhiều tác hại xấu như lũ lụt, xói mòn đất.... Vì vậy chúng ta hãy bảo vệ sự sống của chúng ta bằng cách không sả rác thải ra môi trường và chung tay bảo vệ rừng các con nhé. </a:t>
            </a:r>
          </a:p>
          <a:p>
            <a:r>
              <a:rPr lang="vi-VN" sz="2400" dirty="0"/>
              <a:t>  (Cho trẻ hát: </a:t>
            </a:r>
            <a:r>
              <a:rPr lang="vi-VN" sz="2400" dirty="0" smtClean="0"/>
              <a:t>”những </a:t>
            </a:r>
            <a:r>
              <a:rPr lang="vi-VN" sz="2400" dirty="0"/>
              <a:t>đám mây sẽ </a:t>
            </a:r>
            <a:r>
              <a:rPr lang="vi-VN" sz="2400" dirty="0" smtClean="0"/>
              <a:t>kể” </a:t>
            </a:r>
            <a:r>
              <a:rPr lang="vi-VN" sz="2400" dirty="0"/>
              <a:t>và chuyển đội hình)</a:t>
            </a:r>
            <a:endParaRPr lang="vi-VN" sz="2400" dirty="0"/>
          </a:p>
        </p:txBody>
      </p:sp>
    </p:spTree>
    <p:extLst>
      <p:ext uri="{BB962C8B-B14F-4D97-AF65-F5344CB8AC3E}">
        <p14:creationId xmlns:p14="http://schemas.microsoft.com/office/powerpoint/2010/main" val="279966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107504" y="357167"/>
            <a:ext cx="9036496" cy="6370975"/>
          </a:xfrm>
          <a:prstGeom prst="rect">
            <a:avLst/>
          </a:prstGeom>
        </p:spPr>
        <p:txBody>
          <a:bodyPr wrap="square">
            <a:spAutoFit/>
          </a:bodyPr>
          <a:lstStyle/>
          <a:p>
            <a:pPr algn="ctr"/>
            <a:r>
              <a:rPr lang="vi-VN" sz="2400" b="1" dirty="0"/>
              <a:t>I. MỤC </a:t>
            </a:r>
            <a:r>
              <a:rPr lang="vi-VN" sz="2400" b="1" dirty="0" smtClean="0"/>
              <a:t>ĐÍCH</a:t>
            </a:r>
            <a:endParaRPr lang="vi-VN" sz="2400" b="1" dirty="0"/>
          </a:p>
          <a:p>
            <a:r>
              <a:rPr lang="vi-VN" sz="2400" b="1" dirty="0"/>
              <a:t>1. Kiến thức:</a:t>
            </a:r>
          </a:p>
          <a:p>
            <a:r>
              <a:rPr lang="vi-VN" sz="2400" dirty="0"/>
              <a:t>- Trẻ biết tên truyện, tên các nhân vật trong truyện: Giọt nước Tí Xíu và những người bạn, ông Mặt trời, mẹ Biển Cả, mây, gió... </a:t>
            </a:r>
          </a:p>
          <a:p>
            <a:r>
              <a:rPr lang="vi-VN" sz="2400" dirty="0"/>
              <a:t>- Trẻ hiểu nội dung của truyện “Giọt nước tí xíu”: Có một giọt nước tí xíu ở biển cả cùng bạn bè của mình được ông mặt trời chiếu những tia nắng ấm biến thành hơi bay lên trời tạo thành những đám mây đen. Các đám mây tích tụ lại nặng dần rồi rơi xuống từng giọt. Đó chính là mưa.  </a:t>
            </a:r>
          </a:p>
          <a:p>
            <a:r>
              <a:rPr lang="vi-VN" sz="2400" b="1" dirty="0"/>
              <a:t>2. Kỹ  năng:</a:t>
            </a:r>
          </a:p>
          <a:p>
            <a:r>
              <a:rPr lang="vi-VN" sz="2400" dirty="0"/>
              <a:t>- Trẻ có kỹ năng quan sát, diễn tả cảm xúc của mình.</a:t>
            </a:r>
          </a:p>
          <a:p>
            <a:r>
              <a:rPr lang="vi-VN" sz="2400" dirty="0"/>
              <a:t>- Biết thể hiện ngữ điệu giọng các nhân vật</a:t>
            </a:r>
          </a:p>
          <a:p>
            <a:r>
              <a:rPr lang="vi-VN" sz="2400" dirty="0"/>
              <a:t>- Phát triển ngôn ngữ mạch lạc cho trẻ.</a:t>
            </a:r>
          </a:p>
          <a:p>
            <a:r>
              <a:rPr lang="vi-VN" sz="2400" b="1" dirty="0"/>
              <a:t>3. Thái độ:</a:t>
            </a:r>
          </a:p>
          <a:p>
            <a:r>
              <a:rPr lang="vi-VN" sz="2400" dirty="0"/>
              <a:t>- Trẻ hứng thú tham gia vào các hoạt động trong giờ học.</a:t>
            </a:r>
          </a:p>
          <a:p>
            <a:r>
              <a:rPr lang="vi-VN" sz="2400" dirty="0"/>
              <a:t>- Trẻ có ý thức bảo vệ môi trường, bảo vệ nguồn nước sạch và biết sử dụng nước tiết kiệm.</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0" y="785794"/>
            <a:ext cx="9144000" cy="3785652"/>
          </a:xfrm>
          <a:prstGeom prst="rect">
            <a:avLst/>
          </a:prstGeom>
        </p:spPr>
        <p:txBody>
          <a:bodyPr wrap="square">
            <a:spAutoFit/>
          </a:bodyPr>
          <a:lstStyle/>
          <a:p>
            <a:pPr algn="ctr">
              <a:lnSpc>
                <a:spcPct val="150000"/>
              </a:lnSpc>
            </a:pPr>
            <a:r>
              <a:rPr lang="vi-VN" sz="3200" b="1" dirty="0"/>
              <a:t>Hoạt động 3: Diễn rối</a:t>
            </a:r>
          </a:p>
          <a:p>
            <a:pPr>
              <a:lnSpc>
                <a:spcPct val="150000"/>
              </a:lnSpc>
            </a:pPr>
            <a:r>
              <a:rPr lang="vi-VN" sz="3200" dirty="0"/>
              <a:t>- Cô thấy lớp mình học rất giỏi cô thưởng cho các con một màn diễn rối cực kì hấp dẫn, các con cùng thưởng thức nhé.</a:t>
            </a:r>
          </a:p>
          <a:p>
            <a:pPr>
              <a:lnSpc>
                <a:spcPct val="150000"/>
              </a:lnSpc>
            </a:pPr>
            <a:r>
              <a:rPr lang="vi-VN" sz="3200" dirty="0"/>
              <a:t>- Cô diễn rối cho trẻ xem.</a:t>
            </a: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52825"/>
            <a:ext cx="9001156" cy="6186309"/>
          </a:xfrm>
          <a:prstGeom prst="rect">
            <a:avLst/>
          </a:prstGeom>
          <a:noFill/>
          <a:ln w="9525">
            <a:noFill/>
            <a:miter lim="800000"/>
          </a:ln>
          <a:effectLst/>
        </p:spPr>
        <p:txBody>
          <a:bodyPr vert="horz" wrap="square" lIns="91440" tIns="45720" rIns="91440" bIns="45720" numCol="1" anchor="ctr" anchorCtr="0" compatLnSpc="1">
            <a:spAutoFit/>
          </a:bodyPr>
          <a:lstStyle/>
          <a:p>
            <a:pPr algn="ctr">
              <a:lnSpc>
                <a:spcPct val="150000"/>
              </a:lnSpc>
            </a:pPr>
            <a:r>
              <a:rPr lang="vi-VN" sz="2200" b="1" dirty="0"/>
              <a:t>3. Kết thúc</a:t>
            </a:r>
          </a:p>
          <a:p>
            <a:pPr>
              <a:lnSpc>
                <a:spcPct val="150000"/>
              </a:lnSpc>
            </a:pPr>
            <a:r>
              <a:rPr lang="vi-VN" sz="2200" dirty="0"/>
              <a:t>Các con có biết màn múa rối vừa rồi được chuyển từ câu chuyện gì không?</a:t>
            </a:r>
          </a:p>
          <a:p>
            <a:pPr>
              <a:lnSpc>
                <a:spcPct val="150000"/>
              </a:lnSpc>
            </a:pPr>
            <a:r>
              <a:rPr lang="vi-VN" sz="2200" dirty="0"/>
              <a:t>    Các con ạ màn diễn rối truyện “Giọt nước tí xíu” đã khép lại câu chuyện của chúng ta ngày hôm nay. Cô hy vọng rằng qua câu chuyện này bạn nào cũng biết được quá trình diễn ra của mưa. Mưa cho chúng ta nước mà nước rất cần thiết cho sự sống của muôn loài. Nếu thiếu nước cây cối, động vật và con người đều không thể sống được. Do vậy, chúng ta cần bảo vệ nguồn nước sạch không vứt rác bừa bãi xuống ao hồ sông suối và biết sử dụng tiết kiệm nước. Các con có đồng ý với cô không nào?</a:t>
            </a:r>
          </a:p>
          <a:p>
            <a:pPr>
              <a:lnSpc>
                <a:spcPct val="150000"/>
              </a:lnSpc>
            </a:pPr>
            <a:r>
              <a:rPr lang="vi-VN" sz="2200" dirty="0"/>
              <a:t>- Nhận xét, tuyên dương</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613273"/>
            <a:ext cx="8501122" cy="5262979"/>
          </a:xfrm>
          <a:prstGeom prst="rect">
            <a:avLst/>
          </a:prstGeom>
          <a:noFill/>
          <a:ln w="9525">
            <a:noFill/>
            <a:miter lim="800000"/>
          </a:ln>
          <a:effectLst/>
        </p:spPr>
        <p:txBody>
          <a:bodyPr vert="horz" wrap="square" lIns="91440" tIns="45720" rIns="91440" bIns="45720" numCol="1" anchor="ctr" anchorCtr="0" compatLnSpc="1">
            <a:spAutoFit/>
          </a:bodyPr>
          <a:lstStyle/>
          <a:p>
            <a:pPr algn="ctr"/>
            <a:r>
              <a:rPr lang="vi-VN" sz="2400" b="1" dirty="0"/>
              <a:t>II. CHUẨN BỊ:</a:t>
            </a:r>
          </a:p>
          <a:p>
            <a:r>
              <a:rPr lang="en-US" sz="2400" dirty="0" smtClean="0"/>
              <a:t>* </a:t>
            </a:r>
            <a:r>
              <a:rPr lang="vi-VN" sz="2400" dirty="0" smtClean="0"/>
              <a:t>Đồ </a:t>
            </a:r>
            <a:r>
              <a:rPr lang="vi-VN" sz="2400" dirty="0"/>
              <a:t>dùng của cô và của trẻ: </a:t>
            </a:r>
          </a:p>
          <a:p>
            <a:r>
              <a:rPr lang="vi-VN" sz="2400" dirty="0"/>
              <a:t>- Khung rối bóng, hình ảnh nhân vật rời</a:t>
            </a:r>
          </a:p>
          <a:p>
            <a:r>
              <a:rPr lang="vi-VN" sz="2400" dirty="0"/>
              <a:t>- Tranh vẽ dùng để đàm thoại</a:t>
            </a:r>
          </a:p>
          <a:p>
            <a:r>
              <a:rPr lang="vi-VN" sz="2400" dirty="0"/>
              <a:t>- Sân khấu rối và các loại rối:</a:t>
            </a:r>
          </a:p>
          <a:p>
            <a:r>
              <a:rPr lang="vi-VN" sz="2400" dirty="0"/>
              <a:t>+ Tí xíu và các bạn giọt nước làm bằng các quả bóng bay to nhỏ khác nhau có vẽ mắt miệng và gắn tay chân;</a:t>
            </a:r>
          </a:p>
          <a:p>
            <a:r>
              <a:rPr lang="vi-VN" sz="2400" dirty="0"/>
              <a:t>+ Ông mặt trời làm bằng quả bóng nhựa đỏ bên trong có gắn bóng điện.</a:t>
            </a:r>
          </a:p>
          <a:p>
            <a:r>
              <a:rPr lang="vi-VN" sz="2400" dirty="0"/>
              <a:t>+ Những đám mây xanh, hồng, đen làm bằng xốp;</a:t>
            </a:r>
          </a:p>
          <a:p>
            <a:r>
              <a:rPr lang="vi-VN" sz="2400" dirty="0"/>
              <a:t>+ Chim hải âu làm bằng xốp và giấy đề can;</a:t>
            </a:r>
          </a:p>
          <a:p>
            <a:r>
              <a:rPr lang="vi-VN" sz="2400" dirty="0"/>
              <a:t>- Kịch rối “Giọt nước tí xíu”; Bình phun sương, phun nước.</a:t>
            </a:r>
          </a:p>
          <a:p>
            <a:r>
              <a:rPr lang="vi-VN" sz="2400" dirty="0"/>
              <a:t>- Nhạc các bài hát về chủ đề, nhạc nền kể chuyện</a:t>
            </a:r>
          </a:p>
          <a:p>
            <a:r>
              <a:rPr lang="vi-VN" sz="2400" dirty="0"/>
              <a:t>2. Địa điểm tổ chức: Trong lớp học  </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ctrTitle"/>
          </p:nvPr>
        </p:nvSpPr>
        <p:spPr>
          <a:xfrm>
            <a:off x="214282" y="2130425"/>
            <a:ext cx="8572560" cy="1470025"/>
          </a:xfrm>
        </p:spPr>
        <p:txBody>
          <a:bodyPr>
            <a:prstTxWarp prst="textS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iêu đề phụ 2"/>
          <p:cNvSpPr>
            <a:spLocks noGrp="1"/>
          </p:cNvSpPr>
          <p:nvPr>
            <p:ph type="subTitle" idx="1"/>
          </p:nvPr>
        </p:nvSpPr>
        <p:spPr/>
        <p:txBody>
          <a:bodyPr/>
          <a:lstStyle/>
          <a:p>
            <a:endParaRPr lang="en-US" dirty="0"/>
          </a:p>
        </p:txBody>
      </p:sp>
      <p:sp>
        <p:nvSpPr>
          <p:cNvPr id="6" name="AutoShape 4" descr="Giáo án hoạt động làm quen văn học TRUYỆN GIỌT NƯỚC TÍ XÍU"/>
          <p:cNvSpPr>
            <a:spLocks noChangeAspect="1" noChangeArrowheads="1"/>
          </p:cNvSpPr>
          <p:nvPr/>
        </p:nvSpPr>
        <p:spPr bwMode="auto">
          <a:xfrm>
            <a:off x="0" y="2049462"/>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ruyện: Giọt nước tí xíu❤️❤️ 4T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79512" y="722893"/>
            <a:ext cx="8856984" cy="5755422"/>
          </a:xfrm>
          <a:prstGeom prst="rect">
            <a:avLst/>
          </a:prstGeom>
          <a:noFill/>
          <a:ln w="9525">
            <a:noFill/>
            <a:miter lim="800000"/>
          </a:ln>
          <a:effectLst/>
        </p:spPr>
        <p:txBody>
          <a:bodyPr vert="horz" wrap="square" lIns="91440" tIns="45720" rIns="91440" bIns="45720" numCol="1" anchor="ctr" anchorCtr="0" compatLnSpc="1">
            <a:spAutoFit/>
          </a:bodyPr>
          <a:lstStyle/>
          <a:p>
            <a:r>
              <a:rPr lang="vi-VN" sz="3200" b="1" dirty="0"/>
              <a:t>1. Ổn định tổ chức</a:t>
            </a:r>
          </a:p>
          <a:p>
            <a:r>
              <a:rPr lang="vi-VN" sz="3200" dirty="0"/>
              <a:t>- Cô giáo đóng làm nàng tiên mưa, thổi bong bóng</a:t>
            </a:r>
          </a:p>
          <a:p>
            <a:r>
              <a:rPr lang="vi-VN" sz="3200" dirty="0"/>
              <a:t>- Trò chuyện cùng trẻ</a:t>
            </a:r>
          </a:p>
          <a:p>
            <a:r>
              <a:rPr lang="vi-VN" sz="3200" dirty="0"/>
              <a:t>- Các con có biết mưa có từ đâu không?</a:t>
            </a:r>
          </a:p>
          <a:p>
            <a:r>
              <a:rPr lang="vi-VN" sz="3200" dirty="0"/>
              <a:t>- Thế các con có biết vì sao lại có mưa không?</a:t>
            </a:r>
          </a:p>
          <a:p>
            <a:r>
              <a:rPr lang="vi-VN" sz="3200" dirty="0"/>
              <a:t>- Để biết rõ hơn về điều này cô sẽ kể cho các con nghe câu chuyện “Giọt nước tí xíu” của tác giả Nguyễn Linh. Vậy các con hãy ngồi nhẹ nhàng xuống để nghe cô kể nào.</a:t>
            </a:r>
          </a:p>
          <a:p>
            <a:pPr marL="0" marR="0" lvl="0" indent="0" algn="l" defTabSz="914400" rtl="0" eaLnBrk="1" fontAlgn="base" latinLnBrk="0" hangingPunct="1">
              <a:lnSpc>
                <a:spcPct val="100000"/>
              </a:lnSpc>
              <a:spcBef>
                <a:spcPct val="0"/>
              </a:spcBef>
              <a:spcAft>
                <a:spcPct val="0"/>
              </a:spcAft>
              <a:buClrTx/>
              <a:buSzTx/>
              <a:buFontTx/>
              <a:buNone/>
            </a:pPr>
            <a:endParaRPr kumimoji="0" lang="en-US" sz="4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85720" y="80167"/>
            <a:ext cx="8501122"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chính</a:t>
            </a:r>
            <a:endParaRPr lang="en-US"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1: </a:t>
            </a:r>
            <a:r>
              <a:rPr kumimoji="0" lang="vi-VN" sz="36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Kể</a:t>
            </a:r>
            <a:r>
              <a:rPr kumimoji="0" lang="en-US" sz="3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3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en-US" sz="3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kumimoji="0" lang="en-US" sz="3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nghe</a:t>
            </a:r>
            <a:r>
              <a:rPr kumimoji="0" lang="en-US" sz="3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3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Cô </a:t>
            </a:r>
            <a:r>
              <a:rPr kumimoji="0" lang="vi-VN" sz="3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kumimoji="0" lang="vi-VN" sz="3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kumimoji="0" lang="vi-VN" sz="3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không tranh. </a:t>
            </a:r>
            <a:endParaRPr kumimoji="0" lang="en-US" sz="3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3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vừa</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kể</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nghe</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gì</a:t>
            </a:r>
            <a:r>
              <a:rPr kumimoji="0" 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3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Cô kể lần 2 kết hợp </a:t>
            </a:r>
            <a:r>
              <a:rPr kumimoji="0" lang="vi-VN"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tranh </a:t>
            </a:r>
            <a:r>
              <a:rPr kumimoji="0" lang="vi-VN" sz="3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minh họa.</a:t>
            </a:r>
            <a:endParaRPr kumimoji="0" lang="en-US" sz="3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ruyện: Giọt nước tí xíu❤️❤️ 4T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428596" y="4143381"/>
            <a:ext cx="7929618" cy="2677656"/>
          </a:xfrm>
          <a:prstGeom prst="rect">
            <a:avLst/>
          </a:prstGeom>
        </p:spPr>
        <p:txBody>
          <a:bodyPr wrap="square">
            <a:spAutoFit/>
          </a:bodyPr>
          <a:lstStyle/>
          <a:p>
            <a:r>
              <a:rPr lang="en-US" sz="2400" dirty="0" smtClean="0"/>
              <a:t>    </a:t>
            </a:r>
            <a:r>
              <a:rPr lang="vi-VN" sz="2400" dirty="0" smtClean="0"/>
              <a:t>Tí </a:t>
            </a:r>
            <a:r>
              <a:rPr lang="vi-VN" sz="2400" dirty="0"/>
              <a:t>Xíu là một giọt nước. Quê ở biển cả, họ hàng anh em nhà chúng đông lắm và ở khắp mọi nơi, ở biển cả, ở sông ngòi, ao hồ, ở trên trời, ở cả dưới đất...</a:t>
            </a:r>
          </a:p>
          <a:p>
            <a:r>
              <a:rPr lang="vi-VN" sz="2400" dirty="0"/>
              <a:t>Một buổi sáng biển lặng, Tí Xíu cùng các bạn đuổi theo các lớp sóng nhấp nhô. Ông Mặt Trời thả ánh sáng rực rỡ xuống mặt biển. Bọn Tí Xíu reo vui trong sóng nhẹ và trong ánh nắng chan hoà.</a:t>
            </a:r>
          </a:p>
        </p:txBody>
      </p:sp>
      <p:pic>
        <p:nvPicPr>
          <p:cNvPr id="2052" name="Picture 4" descr="https://3.bp.blogspot.com/-eVbZ_BV3cyY/WPB-rQwfrnI/AAAAAAAAWaQ/Jw9hhzfcpCYtB5eRfYda2IBV4ohWwMmRwCLcB/s400/DSC08052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3502"/>
            <a:ext cx="5400600" cy="3982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357158" y="3929066"/>
            <a:ext cx="8501122" cy="3016210"/>
          </a:xfrm>
          <a:prstGeom prst="rect">
            <a:avLst/>
          </a:prstGeom>
        </p:spPr>
        <p:txBody>
          <a:bodyPr wrap="square">
            <a:spAutoFit/>
          </a:bodyPr>
          <a:lstStyle/>
          <a:p>
            <a:r>
              <a:rPr lang="vi-VN" dirty="0"/>
              <a:t>Chợt có tiếng ông Mặt Trời cất lên.</a:t>
            </a:r>
          </a:p>
          <a:p>
            <a:r>
              <a:rPr lang="vi-VN" dirty="0"/>
              <a:t>-Tí Xíu ơi ! Cháu có đi với ông không ? Tí Xíu ngẩng nhìn. Chú đáp giọng rất khẽ, chỉ có ông Mặt Trời là nghe thấy.</a:t>
            </a:r>
          </a:p>
          <a:p>
            <a:r>
              <a:rPr lang="vi-VN" dirty="0"/>
              <a:t>- Đi làm gì ạ ?</a:t>
            </a:r>
          </a:p>
          <a:p>
            <a:r>
              <a:rPr lang="vi-VN" dirty="0"/>
              <a:t>Ông Mặt Trời cười bảo : “Trên mặt đất thiếu gì việc, chỗ nào chẳng cần”. Tí Xíu vui lắm. Nhưng sực nhớ mình là giọt nước không thể bay theo ông Mặt Trời được. Chú hỏi :</a:t>
            </a:r>
          </a:p>
          <a:p>
            <a:r>
              <a:rPr lang="vi-VN" dirty="0"/>
              <a:t>-Cháu nặng lắm làm sao bay lên được.</a:t>
            </a:r>
          </a:p>
          <a:p>
            <a:r>
              <a:rPr lang="vi-VN" dirty="0"/>
              <a:t>- Không lo, ông Mặt Trời nói ồm ồm, ông sẽ làm cho cháu biến thành hơi.</a:t>
            </a:r>
          </a:p>
          <a:p>
            <a:endParaRPr lang="en-US" sz="2800" dirty="0">
              <a:latin typeface="Times New Roman" panose="02020603050405020304" pitchFamily="18" charset="0"/>
              <a:cs typeface="Times New Roman" panose="02020603050405020304" pitchFamily="18" charset="0"/>
            </a:endParaRPr>
          </a:p>
        </p:txBody>
      </p:sp>
      <p:pic>
        <p:nvPicPr>
          <p:cNvPr id="4098" name="Picture 2" descr="https://3.bp.blogspot.com/-oa1STBJu1pQ/WPB-rJcUFLI/AAAAAAAAWaM/QDKmCabCdnwVu39lwFpMclORgMfJvkvrACLcB/s400/DSC08052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80478"/>
            <a:ext cx="5218423" cy="3848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682</Words>
  <Application>Microsoft Office PowerPoint</Application>
  <PresentationFormat>On-screen Show (4:3)</PresentationFormat>
  <Paragraphs>94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Administrator</dc:creator>
  <cp:lastModifiedBy>MyPC</cp:lastModifiedBy>
  <cp:revision>17</cp:revision>
  <dcterms:created xsi:type="dcterms:W3CDTF">2026-01-28T15:07:00Z</dcterms:created>
  <dcterms:modified xsi:type="dcterms:W3CDTF">2026-04-20T09:08:36Z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AE11179D9DD3441DBB7EA6064A81EC96_12</vt:lpwstr>
  </property>
  <property fmtid="{D5CDD505-2E9C-101B-9397-08002B2CF9AE}" pid="3" name="KSOProductBuildVer">
    <vt:lpwstr>1033-12.1.0.25242</vt:lpwstr>
  </property>
</Properties>
</file>