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4" r:id="rId1"/>
  </p:sldMasterIdLst>
  <p:notesMasterIdLst>
    <p:notesMasterId r:id="rId32"/>
  </p:notesMasterIdLst>
  <p:sldIdLst>
    <p:sldId id="592" r:id="rId2"/>
    <p:sldId id="613" r:id="rId3"/>
    <p:sldId id="624" r:id="rId4"/>
    <p:sldId id="678" r:id="rId5"/>
    <p:sldId id="677" r:id="rId6"/>
    <p:sldId id="680" r:id="rId7"/>
    <p:sldId id="681" r:id="rId8"/>
    <p:sldId id="682" r:id="rId9"/>
    <p:sldId id="679" r:id="rId10"/>
    <p:sldId id="683" r:id="rId11"/>
    <p:sldId id="676" r:id="rId12"/>
    <p:sldId id="684" r:id="rId13"/>
    <p:sldId id="685" r:id="rId14"/>
    <p:sldId id="686" r:id="rId15"/>
    <p:sldId id="688" r:id="rId16"/>
    <p:sldId id="687" r:id="rId17"/>
    <p:sldId id="692" r:id="rId18"/>
    <p:sldId id="689" r:id="rId19"/>
    <p:sldId id="695" r:id="rId20"/>
    <p:sldId id="693" r:id="rId21"/>
    <p:sldId id="696" r:id="rId22"/>
    <p:sldId id="697" r:id="rId23"/>
    <p:sldId id="698" r:id="rId24"/>
    <p:sldId id="699" r:id="rId25"/>
    <p:sldId id="700" r:id="rId26"/>
    <p:sldId id="701" r:id="rId27"/>
    <p:sldId id="702" r:id="rId28"/>
    <p:sldId id="703" r:id="rId29"/>
    <p:sldId id="704" r:id="rId30"/>
    <p:sldId id="350" r:id="rId31"/>
  </p:sldIdLst>
  <p:sldSz cx="9144000" cy="5143500" type="screen16x9"/>
  <p:notesSz cx="9144000" cy="6858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9933FF"/>
    <a:srgbClr val="FF0066"/>
    <a:srgbClr val="FF0000"/>
    <a:srgbClr val="FF3300"/>
    <a:srgbClr val="CC0000"/>
    <a:srgbClr val="66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5268" autoAdjust="0"/>
  </p:normalViewPr>
  <p:slideViewPr>
    <p:cSldViewPr>
      <p:cViewPr varScale="1">
        <p:scale>
          <a:sx n="80" d="100"/>
          <a:sy n="80" d="100"/>
        </p:scale>
        <p:origin x="-84" y="-12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4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3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6000" y="514350"/>
            <a:ext cx="4572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41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234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4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E596C56-DDDF-4972-8C6E-C8FC31C5DF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601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314" algn="l" defTabSz="914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76" algn="l" defTabSz="914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38" algn="l" defTabSz="914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01" algn="l" defTabSz="914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  <p:sp>
        <p:nvSpPr>
          <p:cNvPr id="41988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4639EC4-DFAC-4D2D-A4AC-CD0FA9B06273}" type="slidenum">
              <a:rPr lang="en-US" altLang="en-US">
                <a:latin typeface="Arial" charset="0"/>
              </a:rPr>
              <a:pPr/>
              <a:t>1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9F9EF-EA33-4404-9762-35E839D8C718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28AC7E-A9A9-4DA4-8800-8B4A29088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8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DDB-7181-4BA7-A278-65592BEF5F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8467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7BA1B-297A-419D-8453-C854F4F12F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15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52854-5F16-499E-80DA-E4695233C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6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A6D97-B0A5-437D-8B7D-99A5C1AC9E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64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C9E72-D325-41DC-8464-FCAAE708E9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89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5E66F-9A5C-4F9E-BAD7-3F448B924A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1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2C789-27F1-41FD-BE1D-186506E0D3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23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58FB6-87AB-4571-882F-811EDAD7A6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313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52465-D7A7-4603-91BF-C97FAC02A8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19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62BCB-229A-4465-94C8-38DDC4453C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200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1E61610-2577-44A4-9036-D0C1DE845F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9" r:id="rId1"/>
    <p:sldLayoutId id="2147484519" r:id="rId2"/>
    <p:sldLayoutId id="2147484520" r:id="rId3"/>
    <p:sldLayoutId id="2147484521" r:id="rId4"/>
    <p:sldLayoutId id="2147484522" r:id="rId5"/>
    <p:sldLayoutId id="2147484523" r:id="rId6"/>
    <p:sldLayoutId id="2147484524" r:id="rId7"/>
    <p:sldLayoutId id="2147484525" r:id="rId8"/>
    <p:sldLayoutId id="2147484526" r:id="rId9"/>
    <p:sldLayoutId id="2147484527" r:id="rId10"/>
    <p:sldLayoutId id="214748452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0"/>
            <a:ext cx="92202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Content Placeholder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38100" y="1733550"/>
            <a:ext cx="9217025" cy="2057399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HUẤN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endParaRPr lang="en-US" alt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en-US" alt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black">
          <a:xfrm>
            <a:off x="1447800" y="590550"/>
            <a:ext cx="6705600" cy="3810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8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SỞ </a:t>
            </a:r>
            <a:r>
              <a:rPr lang="en-US" altLang="en-US" sz="1800" i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DỤC VÀ ĐÀO </a:t>
            </a:r>
            <a:r>
              <a:rPr lang="en-US" altLang="en-US" sz="18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 </a:t>
            </a:r>
            <a:r>
              <a:rPr lang="en-US" altLang="en-US" sz="1800" i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altLang="en-US" sz="18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i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altLang="en-US" sz="18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i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endParaRPr lang="en-US" altLang="en-US" sz="1800" i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782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2193" y="1320806"/>
            <a:ext cx="3647614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QUANLYDULIEU.NINHBINH.EDU.VN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19890" y="226695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văn số 621/SGDĐT-CTHSSV ngày 27/8/2025 về việc xây dựng cơ sở dữ liệu ngành Giáo dục tỉnh Ninh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số 1127/SGDĐT-CTHSSV về việc triển khai báo cáo thống kê giáodục kỳ đầu năm học 2025-2026 và xây dựng CSDL tập 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số 1545/SGDĐT-CTHSSV ngày 17/11/2025 về việc đôn đốc báo cáo thống kê giáo dục kỳ đầu năm học 2025-2026, thống kê dữ liệu và xây dựng CSDL tập trung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3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124420"/>
            <a:ext cx="846622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HỆ THỐNG QUẢN LÝ DỮ LIỆU </a:t>
            </a:r>
          </a:p>
          <a:p>
            <a:pPr algn="ctr"/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NGÀNH GIÁO DỤC TỈNH NINH BÌNH</a:t>
            </a:r>
          </a:p>
          <a:p>
            <a:pPr algn="ctr"/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04556" y="1504950"/>
            <a:ext cx="37338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HỆ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THỐNG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QUẢN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LÝ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DỮ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LIỆU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ctr"/>
            <a:r>
              <a:rPr lang="en-US" b="1" dirty="0" err="1" smtClean="0">
                <a:solidFill>
                  <a:srgbClr val="FFFF00"/>
                </a:solidFill>
              </a:rPr>
              <a:t>NGÀNH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GIÁO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DỤC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TỈNH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NINH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BÌNH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3604656" y="3562350"/>
            <a:ext cx="2133600" cy="76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endParaRPr lang="en-US" dirty="0" smtClean="0"/>
          </a:p>
          <a:p>
            <a:pPr algn="ctr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HSG</a:t>
            </a:r>
            <a:endParaRPr lang="en-US" dirty="0"/>
          </a:p>
        </p:txBody>
      </p:sp>
      <p:sp>
        <p:nvSpPr>
          <p:cNvPr id="14" name="Flowchart: Alternate Process 13"/>
          <p:cNvSpPr/>
          <p:nvPr/>
        </p:nvSpPr>
        <p:spPr>
          <a:xfrm>
            <a:off x="6028844" y="3555175"/>
            <a:ext cx="2133600" cy="76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endParaRPr lang="en-US" dirty="0" smtClean="0"/>
          </a:p>
          <a:p>
            <a:pPr algn="ctr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TĐKT</a:t>
            </a:r>
            <a:endParaRPr lang="en-US" dirty="0"/>
          </a:p>
        </p:txBody>
      </p:sp>
      <p:sp>
        <p:nvSpPr>
          <p:cNvPr id="15" name="Flowchart: Alternate Process 14"/>
          <p:cNvSpPr/>
          <p:nvPr/>
        </p:nvSpPr>
        <p:spPr>
          <a:xfrm>
            <a:off x="1066800" y="3562350"/>
            <a:ext cx="2133600" cy="76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endParaRPr lang="en-US" dirty="0" smtClean="0"/>
          </a:p>
          <a:p>
            <a:pPr algn="ctr"/>
            <a:r>
              <a:rPr lang="en-US" dirty="0" err="1" smtClean="0"/>
              <a:t>Tuyển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 rot="5249624">
            <a:off x="4011850" y="2838426"/>
            <a:ext cx="1154424" cy="136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1493607">
            <a:off x="4571581" y="2721382"/>
            <a:ext cx="2098441" cy="991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9334741" flipV="1">
            <a:off x="2063719" y="2783187"/>
            <a:ext cx="2473654" cy="967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1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124420"/>
            <a:ext cx="846622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HỆ THỐNG QUẢN LÝ DỮ LIỆU </a:t>
            </a:r>
          </a:p>
          <a:p>
            <a:pPr algn="ctr"/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NGÀNH GIÁO DỤC TỈNH NINH BÌNH</a:t>
            </a:r>
          </a:p>
          <a:p>
            <a:pPr algn="ctr"/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65735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”,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,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.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khảo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1 </a:t>
            </a:r>
            <a:r>
              <a:rPr lang="en-US" dirty="0" err="1" smtClean="0"/>
              <a:t>trong</a:t>
            </a:r>
            <a:r>
              <a:rPr lang="en-US" dirty="0" smtClean="0"/>
              <a:t> 3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457200" y="2952750"/>
            <a:ext cx="2514600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4.0)”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3238500" y="2958440"/>
            <a:ext cx="2514600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VNEdu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5920344" y="2969820"/>
            <a:ext cx="2514600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+mj-lt"/>
              </a:rPr>
              <a:t>Hệ thống thông tin quản lý nhà </a:t>
            </a:r>
            <a:r>
              <a:rPr lang="vi-VN" dirty="0" smtClean="0">
                <a:latin typeface="+mj-lt"/>
              </a:rPr>
              <a:t>trường</a:t>
            </a:r>
            <a:r>
              <a:rPr lang="en-US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EOS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513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124420"/>
            <a:ext cx="846622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HỆ THỐNG QUẢN LÝ DỮ LIỆU </a:t>
            </a:r>
          </a:p>
          <a:p>
            <a:pPr algn="ctr"/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NGÀNH GIÁO DỤC TỈNH NINH BÌNH</a:t>
            </a:r>
          </a:p>
          <a:p>
            <a:pPr algn="ctr"/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65735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“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”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HỆ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THỐNG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QUẢN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LÝ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DỮ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LIỆU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NGÀNH</a:t>
            </a:r>
            <a:r>
              <a:rPr lang="en-US" dirty="0" smtClean="0"/>
              <a:t> 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80035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Các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nhà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trường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có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thể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kiểm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dữ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liệu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trên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HỆ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THỐNG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QUẢN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LÝ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DỮ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LIỆU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NGÀNH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  <a:r>
              <a:rPr lang="en-US" b="1" dirty="0" err="1">
                <a:solidFill>
                  <a:srgbClr val="C00000"/>
                </a:solidFill>
              </a:rPr>
              <a:t>nếu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có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sai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sót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thì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báo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đơn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vị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cung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cấp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phần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mềm</a:t>
            </a:r>
            <a:r>
              <a:rPr lang="en-US" b="1" dirty="0">
                <a:solidFill>
                  <a:srgbClr val="C00000"/>
                </a:solidFill>
              </a:rPr>
              <a:t> “</a:t>
            </a:r>
            <a:r>
              <a:rPr lang="en-US" b="1" dirty="0" err="1">
                <a:solidFill>
                  <a:srgbClr val="C00000"/>
                </a:solidFill>
              </a:rPr>
              <a:t>Quản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trị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nhà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trường</a:t>
            </a:r>
            <a:r>
              <a:rPr lang="en-US" b="1" dirty="0">
                <a:solidFill>
                  <a:srgbClr val="C00000"/>
                </a:solidFill>
              </a:rPr>
              <a:t>” </a:t>
            </a:r>
            <a:r>
              <a:rPr lang="en-US" b="1" dirty="0" err="1">
                <a:solidFill>
                  <a:srgbClr val="C00000"/>
                </a:solidFill>
              </a:rPr>
              <a:t>để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họ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hỗ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trợ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xử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lý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lỗi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47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124420"/>
            <a:ext cx="846622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HỆ THỐNG QUẢN LÝ DỮ LIỆU </a:t>
            </a:r>
          </a:p>
          <a:p>
            <a:pPr algn="ctr"/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NGÀNH GIÁO DỤC TỈNH NINH BÌNH</a:t>
            </a:r>
          </a:p>
          <a:p>
            <a:pPr algn="ctr"/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657350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Kết</a:t>
            </a:r>
            <a:r>
              <a:rPr lang="en-US" b="1" dirty="0" smtClean="0"/>
              <a:t> </a:t>
            </a:r>
            <a:r>
              <a:rPr lang="en-US" b="1" dirty="0" err="1" smtClean="0"/>
              <a:t>chuyển</a:t>
            </a:r>
            <a:r>
              <a:rPr lang="en-US" b="1" dirty="0" smtClean="0"/>
              <a:t> </a:t>
            </a:r>
            <a:r>
              <a:rPr lang="en-US" b="1" dirty="0" err="1" smtClean="0"/>
              <a:t>dữ</a:t>
            </a:r>
            <a:r>
              <a:rPr lang="en-US" b="1" dirty="0" smtClean="0"/>
              <a:t> </a:t>
            </a:r>
            <a:r>
              <a:rPr lang="en-US" b="1" dirty="0" err="1" smtClean="0"/>
              <a:t>liệu</a:t>
            </a:r>
            <a:r>
              <a:rPr lang="en-US" b="1" dirty="0" smtClean="0"/>
              <a:t> </a:t>
            </a:r>
            <a:r>
              <a:rPr lang="en-US" b="1" dirty="0" err="1" smtClean="0"/>
              <a:t>lên</a:t>
            </a:r>
            <a:r>
              <a:rPr lang="en-US" b="1" dirty="0" smtClean="0"/>
              <a:t> MOET</a:t>
            </a:r>
          </a:p>
          <a:p>
            <a:endParaRPr lang="en-US" b="1" dirty="0"/>
          </a:p>
          <a:p>
            <a:r>
              <a:rPr lang="en-US" b="1" dirty="0" err="1" smtClean="0"/>
              <a:t>Bước</a:t>
            </a:r>
            <a:r>
              <a:rPr lang="en-US" b="1" dirty="0" smtClean="0"/>
              <a:t> 1. </a:t>
            </a:r>
            <a:r>
              <a:rPr lang="en-US" b="1" dirty="0" err="1" smtClean="0"/>
              <a:t>Chọn</a:t>
            </a:r>
            <a:r>
              <a:rPr lang="en-US" b="1" dirty="0" smtClean="0"/>
              <a:t> </a:t>
            </a:r>
            <a:r>
              <a:rPr lang="en-US" b="1" dirty="0" err="1" smtClean="0"/>
              <a:t>Kết</a:t>
            </a:r>
            <a:r>
              <a:rPr lang="en-US" b="1" dirty="0" smtClean="0"/>
              <a:t> </a:t>
            </a:r>
            <a:r>
              <a:rPr lang="en-US" b="1" dirty="0" err="1" smtClean="0"/>
              <a:t>chuyển</a:t>
            </a:r>
            <a:r>
              <a:rPr lang="en-US" b="1" dirty="0" smtClean="0"/>
              <a:t> </a:t>
            </a:r>
            <a:r>
              <a:rPr lang="en-US" b="1" dirty="0" err="1" smtClean="0"/>
              <a:t>dữ</a:t>
            </a:r>
            <a:r>
              <a:rPr lang="en-US" b="1" dirty="0" smtClean="0"/>
              <a:t> </a:t>
            </a:r>
            <a:r>
              <a:rPr lang="en-US" b="1" dirty="0" err="1" smtClean="0"/>
              <a:t>liệu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</a:t>
            </a:r>
            <a:r>
              <a:rPr lang="en-US" b="1" dirty="0" err="1" smtClean="0">
                <a:sym typeface="Wingdings" panose="05000000000000000000" pitchFamily="2" charset="2"/>
              </a:rPr>
              <a:t>Kết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chuyển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dữ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liệu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lên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Bộ</a:t>
            </a:r>
            <a:endParaRPr lang="en-US" b="1" dirty="0" smtClean="0">
              <a:sym typeface="Wingdings" panose="05000000000000000000" pitchFamily="2" charset="2"/>
            </a:endParaRPr>
          </a:p>
          <a:p>
            <a:r>
              <a:rPr lang="en-US" b="1" dirty="0" err="1" smtClean="0">
                <a:sym typeface="Wingdings" panose="05000000000000000000" pitchFamily="2" charset="2"/>
              </a:rPr>
              <a:t>Bước</a:t>
            </a:r>
            <a:r>
              <a:rPr lang="en-US" b="1" dirty="0" smtClean="0">
                <a:sym typeface="Wingdings" panose="05000000000000000000" pitchFamily="2" charset="2"/>
              </a:rPr>
              <a:t> 2. Theo </a:t>
            </a:r>
            <a:r>
              <a:rPr lang="en-US" b="1" dirty="0" err="1" smtClean="0">
                <a:sym typeface="Wingdings" panose="05000000000000000000" pitchFamily="2" charset="2"/>
              </a:rPr>
              <a:t>dõi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lịch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sử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đẩy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dữ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liệu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để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xem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đã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thành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công</a:t>
            </a:r>
            <a:r>
              <a:rPr lang="en-US" b="1" dirty="0" smtClean="0">
                <a:sym typeface="Wingdings" panose="05000000000000000000" pitchFamily="2" charset="2"/>
              </a:rPr>
              <a:t> hay </a:t>
            </a:r>
            <a:r>
              <a:rPr lang="en-US" b="1" dirty="0" err="1" smtClean="0">
                <a:sym typeface="Wingdings" panose="05000000000000000000" pitchFamily="2" charset="2"/>
              </a:rPr>
              <a:t>chưa</a:t>
            </a:r>
            <a:endParaRPr lang="en-US" b="1" dirty="0" smtClean="0">
              <a:sym typeface="Wingdings" panose="05000000000000000000" pitchFamily="2" charset="2"/>
            </a:endParaRPr>
          </a:p>
          <a:p>
            <a:r>
              <a:rPr lang="en-US" b="1" dirty="0" err="1" smtClean="0">
                <a:sym typeface="Wingdings" panose="05000000000000000000" pitchFamily="2" charset="2"/>
              </a:rPr>
              <a:t>Bước</a:t>
            </a:r>
            <a:r>
              <a:rPr lang="en-US" b="1" dirty="0" smtClean="0">
                <a:sym typeface="Wingdings" panose="05000000000000000000" pitchFamily="2" charset="2"/>
              </a:rPr>
              <a:t> 3. </a:t>
            </a:r>
            <a:r>
              <a:rPr lang="en-US" b="1" dirty="0" err="1" smtClean="0">
                <a:sym typeface="Wingdings" panose="05000000000000000000" pitchFamily="2" charset="2"/>
              </a:rPr>
              <a:t>Kiểm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tra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dữ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liệu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sym typeface="Wingdings" panose="05000000000000000000" pitchFamily="2" charset="2"/>
              </a:rPr>
              <a:t>trên</a:t>
            </a:r>
            <a:r>
              <a:rPr lang="en-US" b="1" dirty="0" smtClean="0">
                <a:sym typeface="Wingdings" panose="05000000000000000000" pitchFamily="2" charset="2"/>
              </a:rPr>
              <a:t> MOET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400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226695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CỔNG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THÔNG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TIN ĐIỆN TỬ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20955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9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CSDL THÔNG TIN ĐIỆN TỬ NGÀNH GIÁO DỤC TỈNH NINH BÌNH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7350"/>
            <a:ext cx="9144000" cy="342801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" y="1202273"/>
            <a:ext cx="7620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CỔNG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THÔNG</a:t>
            </a:r>
            <a:r>
              <a:rPr lang="en-US" b="1" dirty="0" smtClean="0">
                <a:solidFill>
                  <a:srgbClr val="FFFF00"/>
                </a:solidFill>
              </a:rPr>
              <a:t> TIN </a:t>
            </a:r>
            <a:r>
              <a:rPr lang="en-US" b="1" dirty="0" err="1" smtClean="0">
                <a:solidFill>
                  <a:srgbClr val="FFFF00"/>
                </a:solidFill>
              </a:rPr>
              <a:t>CỦA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SỞ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GDĐT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TẠI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ĐỊA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CHỈ</a:t>
            </a:r>
            <a:r>
              <a:rPr lang="en-US" b="1" dirty="0" smtClean="0">
                <a:solidFill>
                  <a:srgbClr val="FFFF00"/>
                </a:solidFill>
              </a:rPr>
              <a:t> NINHBINH.EDU.VN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58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CSDL THÔNG TIN ĐIỆN TỬ NGÀNH GIÁO DỤC TỈNH NINH BÌNH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510" y="165735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thông</a:t>
            </a:r>
            <a:r>
              <a:rPr lang="en-US" b="1" dirty="0" smtClean="0"/>
              <a:t> tin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 </a:t>
            </a:r>
            <a:r>
              <a:rPr lang="en-US" b="1" dirty="0" err="1" smtClean="0"/>
              <a:t>Cổng</a:t>
            </a:r>
            <a:r>
              <a:rPr lang="en-US" b="1" dirty="0" smtClean="0"/>
              <a:t> </a:t>
            </a:r>
            <a:r>
              <a:rPr lang="en-US" b="1" dirty="0" err="1" smtClean="0"/>
              <a:t>thông</a:t>
            </a:r>
            <a:r>
              <a:rPr lang="en-US" b="1" dirty="0" smtClean="0"/>
              <a:t> tin,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áp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r>
              <a:rPr lang="en-US" b="1" dirty="0" smtClean="0"/>
              <a:t> </a:t>
            </a:r>
            <a:r>
              <a:rPr lang="en-US" b="1" dirty="0" err="1" smtClean="0"/>
              <a:t>theo</a:t>
            </a:r>
            <a:r>
              <a:rPr lang="en-US" b="1" dirty="0" smtClean="0"/>
              <a:t>:</a:t>
            </a:r>
          </a:p>
          <a:p>
            <a:pPr marL="285750" indent="-285750" algn="just">
              <a:buFontTx/>
              <a:buChar char="-"/>
            </a:pPr>
            <a:r>
              <a:rPr lang="en-US" b="1" dirty="0" err="1" smtClean="0"/>
              <a:t>Nghị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/>
              <a:t> </a:t>
            </a:r>
            <a:r>
              <a:rPr lang="en-US" b="1" dirty="0" smtClean="0"/>
              <a:t>42/2022/</a:t>
            </a:r>
            <a:r>
              <a:rPr lang="en-US" b="1" dirty="0" err="1" smtClean="0"/>
              <a:t>NĐ</a:t>
            </a:r>
            <a:r>
              <a:rPr lang="en-US" b="1" dirty="0" smtClean="0"/>
              <a:t>-CP </a:t>
            </a:r>
            <a:r>
              <a:rPr lang="en-US" b="1" dirty="0" err="1" smtClean="0"/>
              <a:t>ngày</a:t>
            </a:r>
            <a:r>
              <a:rPr lang="en-US" b="1" dirty="0" smtClean="0"/>
              <a:t> 24/6/2022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Chính</a:t>
            </a:r>
            <a:r>
              <a:rPr lang="en-US" b="1" dirty="0" smtClean="0"/>
              <a:t> </a:t>
            </a:r>
            <a:r>
              <a:rPr lang="en-US" b="1" dirty="0" err="1" smtClean="0"/>
              <a:t>phủ</a:t>
            </a:r>
            <a:r>
              <a:rPr lang="en-US" b="1" dirty="0" smtClean="0"/>
              <a:t>, </a:t>
            </a:r>
          </a:p>
          <a:p>
            <a:pPr marL="285750" indent="-285750" algn="just">
              <a:buFontTx/>
              <a:buChar char="-"/>
            </a:pPr>
            <a:r>
              <a:rPr lang="en-US" b="1" dirty="0" err="1" smtClean="0"/>
              <a:t>Thông</a:t>
            </a:r>
            <a:r>
              <a:rPr lang="en-US" b="1" dirty="0" smtClean="0"/>
              <a:t> </a:t>
            </a:r>
            <a:r>
              <a:rPr lang="en-US" b="1" dirty="0" err="1" smtClean="0"/>
              <a:t>tư</a:t>
            </a:r>
            <a:r>
              <a:rPr lang="en-US" b="1" dirty="0" smtClean="0"/>
              <a:t> 37/2020/TT-</a:t>
            </a:r>
            <a:r>
              <a:rPr lang="en-US" b="1" dirty="0" err="1" smtClean="0"/>
              <a:t>BGDĐT</a:t>
            </a:r>
            <a:r>
              <a:rPr lang="en-US" b="1" dirty="0" smtClean="0"/>
              <a:t> </a:t>
            </a:r>
            <a:r>
              <a:rPr lang="en-US" b="1" dirty="0" err="1" smtClean="0"/>
              <a:t>ngày</a:t>
            </a:r>
            <a:r>
              <a:rPr lang="en-US" b="1" dirty="0" smtClean="0"/>
              <a:t> 05/10/2020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Bộ</a:t>
            </a:r>
            <a:r>
              <a:rPr lang="en-US" b="1" dirty="0" smtClean="0"/>
              <a:t> </a:t>
            </a:r>
            <a:r>
              <a:rPr lang="en-US" b="1" dirty="0" err="1" smtClean="0"/>
              <a:t>GDĐT</a:t>
            </a:r>
            <a:r>
              <a:rPr lang="en-US" b="1" dirty="0" smtClean="0"/>
              <a:t>, </a:t>
            </a:r>
          </a:p>
          <a:p>
            <a:pPr marL="285750" indent="-285750" algn="just">
              <a:buFontTx/>
              <a:buChar char="-"/>
            </a:pPr>
            <a:r>
              <a:rPr lang="en-US" b="1" dirty="0" err="1" smtClean="0"/>
              <a:t>Công</a:t>
            </a:r>
            <a:r>
              <a:rPr lang="en-US" b="1" dirty="0" smtClean="0"/>
              <a:t> </a:t>
            </a:r>
            <a:r>
              <a:rPr lang="en-US" b="1" dirty="0" err="1" smtClean="0"/>
              <a:t>khai</a:t>
            </a:r>
            <a:r>
              <a:rPr lang="en-US" b="1" dirty="0" smtClean="0"/>
              <a:t> </a:t>
            </a:r>
            <a:r>
              <a:rPr lang="en-US" b="1" dirty="0" err="1" smtClean="0"/>
              <a:t>theo</a:t>
            </a:r>
            <a:r>
              <a:rPr lang="en-US" b="1" dirty="0" smtClean="0"/>
              <a:t> </a:t>
            </a:r>
            <a:r>
              <a:rPr lang="en-US" b="1" dirty="0" err="1" smtClean="0"/>
              <a:t>Thông</a:t>
            </a:r>
            <a:r>
              <a:rPr lang="en-US" b="1" dirty="0" smtClean="0"/>
              <a:t> </a:t>
            </a:r>
            <a:r>
              <a:rPr lang="en-US" b="1" dirty="0" err="1" smtClean="0"/>
              <a:t>tư</a:t>
            </a:r>
            <a:r>
              <a:rPr lang="en-US" b="1" dirty="0" smtClean="0"/>
              <a:t> 09/2024/TT-</a:t>
            </a:r>
            <a:r>
              <a:rPr lang="en-US" b="1" dirty="0" err="1" smtClean="0"/>
              <a:t>BGDĐT</a:t>
            </a:r>
            <a:r>
              <a:rPr lang="en-US" b="1" dirty="0" smtClean="0"/>
              <a:t> </a:t>
            </a:r>
            <a:r>
              <a:rPr lang="en-US" b="1" dirty="0" err="1" smtClean="0"/>
              <a:t>ngày</a:t>
            </a:r>
            <a:r>
              <a:rPr lang="en-US" b="1" dirty="0" smtClean="0"/>
              <a:t> 03/6/2024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Bộ</a:t>
            </a:r>
            <a:r>
              <a:rPr lang="en-US" b="1" dirty="0" smtClean="0"/>
              <a:t> </a:t>
            </a:r>
            <a:r>
              <a:rPr lang="en-US" b="1" dirty="0" err="1" smtClean="0"/>
              <a:t>GDĐT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5275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CSDL THÔNG TIN ĐIỆN TỬ NGÀNH GIÁO DỤC TỈNH NINH BÌNH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b="1" dirty="0"/>
              <a:t>Thông tin chủ yếu trên cổng thông tin điện tử của cơ sở giáo </a:t>
            </a:r>
            <a:r>
              <a:rPr lang="vi-VN" b="1" dirty="0" smtClean="0"/>
              <a:t>dục</a:t>
            </a:r>
            <a:r>
              <a:rPr lang="en-US" b="1" dirty="0" smtClean="0"/>
              <a:t>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hiện</a:t>
            </a:r>
            <a:r>
              <a:rPr lang="en-US" b="1" dirty="0" smtClean="0"/>
              <a:t> Theo </a:t>
            </a:r>
            <a:r>
              <a:rPr lang="vi-VN" b="1" dirty="0"/>
              <a:t>Điều </a:t>
            </a:r>
            <a:r>
              <a:rPr lang="vi-VN" b="1" dirty="0" smtClean="0"/>
              <a:t>9</a:t>
            </a:r>
            <a:r>
              <a:rPr lang="en-US" b="1" dirty="0" smtClean="0"/>
              <a:t>, </a:t>
            </a:r>
            <a:r>
              <a:rPr lang="en-US" b="1" dirty="0" err="1" smtClean="0"/>
              <a:t>Thông</a:t>
            </a:r>
            <a:r>
              <a:rPr lang="en-US" b="1" dirty="0" smtClean="0"/>
              <a:t> </a:t>
            </a:r>
            <a:r>
              <a:rPr lang="en-US" b="1" dirty="0" err="1"/>
              <a:t>tư</a:t>
            </a:r>
            <a:r>
              <a:rPr lang="en-US" b="1" dirty="0"/>
              <a:t> 37/2020/TT-</a:t>
            </a:r>
            <a:r>
              <a:rPr lang="en-US" b="1" dirty="0" err="1"/>
              <a:t>BGDĐT</a:t>
            </a:r>
            <a:r>
              <a:rPr lang="en-US" b="1" dirty="0"/>
              <a:t> </a:t>
            </a:r>
            <a:r>
              <a:rPr lang="en-US" b="1" dirty="0" err="1"/>
              <a:t>ngày</a:t>
            </a:r>
            <a:r>
              <a:rPr lang="en-US" b="1" dirty="0"/>
              <a:t> 05/10/2020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Bộ</a:t>
            </a:r>
            <a:r>
              <a:rPr lang="en-US" b="1" dirty="0"/>
              <a:t> </a:t>
            </a:r>
            <a:r>
              <a:rPr lang="en-US" b="1" dirty="0" err="1" smtClean="0"/>
              <a:t>GDĐT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84953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226695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GIẢI PHÁP BẢO ĐẢM AN TOÀN MÔI TRƯỜNG HỌC TẬP SỐ, </a:t>
            </a:r>
            <a:endParaRPr lang="en-US" altLang="en-US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CÔNG TÁC AN TOÀN THÔNG TIN MẠNG, </a:t>
            </a:r>
            <a:endParaRPr lang="en-US" altLang="en-US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AN NINH MẠNG VÀ BẢO VỆ DỮ LIỆU CÁ NHÂN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20955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75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2700"/>
            <a:ext cx="9139237" cy="515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4"/>
          <p:cNvSpPr>
            <a:spLocks noGrp="1" noChangeArrowheads="1"/>
          </p:cNvSpPr>
          <p:nvPr>
            <p:ph type="title"/>
          </p:nvPr>
        </p:nvSpPr>
        <p:spPr>
          <a:xfrm>
            <a:off x="628650" y="34925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altLang="en-US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AU" altLang="en-US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760413" y="1733550"/>
            <a:ext cx="7467600" cy="7232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v"/>
              <a:defRPr/>
            </a:pP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CƠ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SỞ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DỮ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LIỆU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NGÀNH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GIÁO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DỤC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v"/>
              <a:defRPr/>
            </a:pPr>
            <a:r>
              <a:rPr lang="vi-VN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CSDL THÔNG TIN ĐIỆN TỬ NGÀNH GIÁO DỤC</a:t>
            </a:r>
            <a:endParaRPr lang="vi-VN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MÔI TRƯỜNG HỌC TẬP SỐ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Môi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trường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học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tập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số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là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hệ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thống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gồm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nhiều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yếu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tố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Hạ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tầng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công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nghệ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thông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tin</a:t>
            </a:r>
          </a:p>
          <a:p>
            <a:pPr marL="285750" indent="-285750" algn="just">
              <a:buFontTx/>
              <a:buChar char="-"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D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ịch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vụ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dạy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học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trực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tuyến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Thông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tin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dữ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liệu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liên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quan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phục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vụ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cho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hoạt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động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dục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03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MÔI TRƯỜNG HỌC TẬP SỐ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 smtClean="0"/>
              <a:t>Lợi</a:t>
            </a:r>
            <a:r>
              <a:rPr lang="en-US" b="1" dirty="0" smtClean="0"/>
              <a:t> </a:t>
            </a:r>
            <a:r>
              <a:rPr lang="en-US" b="1" dirty="0" err="1" smtClean="0"/>
              <a:t>ích</a:t>
            </a:r>
            <a:r>
              <a:rPr lang="en-US" b="1" dirty="0" smtClean="0"/>
              <a:t>:</a:t>
            </a:r>
          </a:p>
          <a:p>
            <a:pPr algn="just"/>
            <a:endParaRPr lang="en-US" b="1" dirty="0"/>
          </a:p>
          <a:p>
            <a:pPr marL="285750" indent="-285750" algn="just">
              <a:buFontTx/>
              <a:buChar char="-"/>
            </a:pP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/>
              <a:t>nối</a:t>
            </a:r>
            <a:r>
              <a:rPr lang="en-US" dirty="0"/>
              <a:t>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dirty="0" err="1"/>
              <a:t>lúc</a:t>
            </a:r>
            <a:r>
              <a:rPr lang="en-US" dirty="0"/>
              <a:t>,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dirty="0" err="1" smtClean="0"/>
              <a:t>nơi</a:t>
            </a:r>
            <a:endParaRPr lang="en-US" dirty="0" smtClean="0"/>
          </a:p>
          <a:p>
            <a:pPr marL="285750" indent="-285750" algn="just">
              <a:buFontTx/>
              <a:buChar char="-"/>
            </a:pP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, </a:t>
            </a:r>
            <a:r>
              <a:rPr lang="en-US" dirty="0" err="1"/>
              <a:t>nền</a:t>
            </a:r>
            <a:r>
              <a:rPr lang="en-US" dirty="0"/>
              <a:t> </a:t>
            </a:r>
            <a:r>
              <a:rPr lang="en-US" dirty="0" err="1"/>
              <a:t>tảng</a:t>
            </a:r>
            <a:r>
              <a:rPr lang="en-US" dirty="0"/>
              <a:t> </a:t>
            </a:r>
            <a:r>
              <a:rPr lang="en-US" dirty="0" err="1"/>
              <a:t>dạy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marL="285750" indent="-285750" algn="just">
              <a:buFontTx/>
              <a:buChar char="-"/>
            </a:pPr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,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dõi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quả</a:t>
            </a:r>
            <a:endParaRPr lang="en-US" b="1" dirty="0" smtClean="0"/>
          </a:p>
          <a:p>
            <a:pPr algn="just"/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7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MÔI TRƯỜNG HỌC TẬP SỐ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 smtClean="0"/>
              <a:t>Nguy</a:t>
            </a:r>
            <a:r>
              <a:rPr lang="en-US" b="1" dirty="0" smtClean="0"/>
              <a:t> </a:t>
            </a:r>
            <a:r>
              <a:rPr lang="en-US" b="1" dirty="0" err="1" smtClean="0"/>
              <a:t>cơ</a:t>
            </a:r>
            <a:r>
              <a:rPr lang="en-US" b="1" dirty="0" smtClean="0"/>
              <a:t>:</a:t>
            </a:r>
          </a:p>
          <a:p>
            <a:pPr algn="just"/>
            <a:endParaRPr lang="en-US" b="1" dirty="0"/>
          </a:p>
          <a:p>
            <a:r>
              <a:rPr lang="en-US" dirty="0" smtClean="0"/>
              <a:t>- </a:t>
            </a:r>
            <a:r>
              <a:rPr lang="en-US" dirty="0" err="1" smtClean="0"/>
              <a:t>Nguy</a:t>
            </a:r>
            <a:r>
              <a:rPr lang="en-US" dirty="0" smtClean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tấn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mạng</a:t>
            </a:r>
            <a:r>
              <a:rPr lang="en-US" dirty="0"/>
              <a:t>.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Rò</a:t>
            </a:r>
            <a:r>
              <a:rPr lang="en-US" dirty="0" smtClean="0"/>
              <a:t> </a:t>
            </a:r>
            <a:r>
              <a:rPr lang="en-US" dirty="0" err="1"/>
              <a:t>rỉ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,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.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 </a:t>
            </a:r>
            <a:r>
              <a:rPr lang="en-US" dirty="0" err="1"/>
              <a:t>tảng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tuyến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quấy</a:t>
            </a:r>
            <a:r>
              <a:rPr lang="en-US" dirty="0"/>
              <a:t> </a:t>
            </a:r>
            <a:r>
              <a:rPr lang="en-US" dirty="0" err="1"/>
              <a:t>rối</a:t>
            </a:r>
            <a:r>
              <a:rPr lang="en-US" dirty="0"/>
              <a:t>, </a:t>
            </a:r>
            <a:r>
              <a:rPr lang="en-US" dirty="0" err="1"/>
              <a:t>lừa</a:t>
            </a:r>
            <a:r>
              <a:rPr lang="en-US" dirty="0"/>
              <a:t> </a:t>
            </a:r>
            <a:r>
              <a:rPr lang="en-US" dirty="0" err="1"/>
              <a:t>đảo</a:t>
            </a:r>
            <a:r>
              <a:rPr lang="en-US" dirty="0"/>
              <a:t>.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yếu</a:t>
            </a:r>
            <a:r>
              <a:rPr lang="en-US" dirty="0"/>
              <a:t> </a:t>
            </a:r>
            <a:r>
              <a:rPr lang="en-US" dirty="0" err="1"/>
              <a:t>kém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gián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dạy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  <a:p>
            <a:pPr algn="just"/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AN </a:t>
            </a:r>
            <a:r>
              <a:rPr lang="en-US" b="1" dirty="0" err="1"/>
              <a:t>TOÀN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TIN </a:t>
            </a:r>
            <a:r>
              <a:rPr lang="en-US" b="1" dirty="0" err="1"/>
              <a:t>MẠNG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mối</a:t>
            </a:r>
            <a:r>
              <a:rPr lang="en-US" b="1" dirty="0"/>
              <a:t> </a:t>
            </a:r>
            <a:r>
              <a:rPr lang="en-US" b="1" dirty="0" err="1"/>
              <a:t>đe</a:t>
            </a:r>
            <a:r>
              <a:rPr lang="en-US" b="1" dirty="0"/>
              <a:t> </a:t>
            </a:r>
            <a:r>
              <a:rPr lang="en-US" b="1" dirty="0" err="1"/>
              <a:t>dọa</a:t>
            </a:r>
            <a:r>
              <a:rPr lang="en-US" b="1" dirty="0"/>
              <a:t> </a:t>
            </a:r>
            <a:r>
              <a:rPr lang="en-US" b="1" dirty="0" err="1"/>
              <a:t>phổ</a:t>
            </a:r>
            <a:r>
              <a:rPr lang="en-US" b="1" dirty="0"/>
              <a:t> </a:t>
            </a:r>
            <a:r>
              <a:rPr lang="en-US" b="1" dirty="0" err="1" smtClean="0"/>
              <a:t>biến</a:t>
            </a:r>
            <a:r>
              <a:rPr lang="en-US" b="1" dirty="0" smtClean="0"/>
              <a:t>:</a:t>
            </a:r>
            <a:endParaRPr lang="en-US" b="1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Tấn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mã</a:t>
            </a:r>
            <a:r>
              <a:rPr lang="en-US" dirty="0"/>
              <a:t> </a:t>
            </a:r>
            <a:r>
              <a:rPr lang="en-US" dirty="0" err="1"/>
              <a:t>độc</a:t>
            </a:r>
            <a:r>
              <a:rPr lang="en-US" dirty="0"/>
              <a:t>, virus, ransomware.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Phishing, </a:t>
            </a:r>
            <a:r>
              <a:rPr lang="en-US" dirty="0" err="1"/>
              <a:t>lừa</a:t>
            </a:r>
            <a:r>
              <a:rPr lang="en-US" dirty="0"/>
              <a:t> </a:t>
            </a:r>
            <a:r>
              <a:rPr lang="en-US" dirty="0" err="1"/>
              <a:t>đảo</a:t>
            </a:r>
            <a:r>
              <a:rPr lang="en-US" dirty="0"/>
              <a:t> qua email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link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mạo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Tấn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cắp</a:t>
            </a:r>
            <a:r>
              <a:rPr lang="en-US" dirty="0"/>
              <a:t> </a:t>
            </a:r>
            <a:r>
              <a:rPr lang="en-US" dirty="0" err="1"/>
              <a:t>mật</a:t>
            </a:r>
            <a:r>
              <a:rPr lang="en-US" dirty="0"/>
              <a:t> </a:t>
            </a:r>
            <a:r>
              <a:rPr lang="en-US" dirty="0" err="1"/>
              <a:t>khẩu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yếu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mật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 </a:t>
            </a:r>
            <a:r>
              <a:rPr lang="en-US" dirty="0" err="1"/>
              <a:t>tảng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tuyến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4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AN </a:t>
            </a:r>
            <a:r>
              <a:rPr lang="en-US" b="1" dirty="0" err="1"/>
              <a:t>TOÀN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TIN </a:t>
            </a:r>
            <a:r>
              <a:rPr lang="en-US" b="1" dirty="0" err="1"/>
              <a:t>MẠNG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 smtClean="0"/>
              <a:t>Giải</a:t>
            </a:r>
            <a:r>
              <a:rPr lang="en-US" b="1" dirty="0" smtClean="0"/>
              <a:t> </a:t>
            </a:r>
            <a:r>
              <a:rPr lang="en-US" b="1" dirty="0" err="1" smtClean="0"/>
              <a:t>pháp</a:t>
            </a:r>
            <a:r>
              <a:rPr lang="en-US" b="1" dirty="0" smtClean="0"/>
              <a:t> </a:t>
            </a:r>
            <a:r>
              <a:rPr lang="en-US" b="1" dirty="0" err="1" smtClean="0"/>
              <a:t>bảo</a:t>
            </a:r>
            <a:r>
              <a:rPr lang="en-US" b="1" dirty="0" smtClean="0"/>
              <a:t> </a:t>
            </a:r>
            <a:r>
              <a:rPr lang="en-US" b="1" dirty="0" err="1"/>
              <a:t>đảm</a:t>
            </a:r>
            <a:r>
              <a:rPr lang="en-US" b="1" dirty="0"/>
              <a:t> an </a:t>
            </a:r>
            <a:r>
              <a:rPr lang="en-US" b="1" dirty="0" err="1"/>
              <a:t>toàn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smtClean="0"/>
              <a:t>tin:</a:t>
            </a:r>
            <a:endParaRPr lang="en-US" b="1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mã</a:t>
            </a:r>
            <a:r>
              <a:rPr lang="en-US" dirty="0"/>
              <a:t> </a:t>
            </a:r>
            <a:r>
              <a:rPr lang="en-US" dirty="0" err="1"/>
              <a:t>độc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mật</a:t>
            </a:r>
            <a:r>
              <a:rPr lang="en-US" dirty="0"/>
              <a:t> </a:t>
            </a:r>
            <a:r>
              <a:rPr lang="en-US" dirty="0" err="1"/>
              <a:t>khẩu</a:t>
            </a:r>
            <a:r>
              <a:rPr lang="en-US" dirty="0"/>
              <a:t> </a:t>
            </a:r>
            <a:r>
              <a:rPr lang="en-US" dirty="0" err="1"/>
              <a:t>mạnh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Cập</a:t>
            </a:r>
            <a:r>
              <a:rPr lang="en-US" dirty="0"/>
              <a:t> </a:t>
            </a:r>
            <a:r>
              <a:rPr lang="en-US" dirty="0" err="1"/>
              <a:t>nhật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,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Ban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,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 smtClean="0"/>
              <a:t>thống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</a:t>
            </a:r>
            <a:r>
              <a:rPr lang="en-US" dirty="0" err="1"/>
              <a:t>ATTT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,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 smtClean="0"/>
              <a:t>sinh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Tuyên</a:t>
            </a:r>
            <a:r>
              <a:rPr lang="en-US" dirty="0" smtClean="0"/>
              <a:t> </a:t>
            </a:r>
            <a:r>
              <a:rPr lang="en-US" dirty="0" err="1"/>
              <a:t>truyền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link </a:t>
            </a:r>
            <a:r>
              <a:rPr lang="en-US" dirty="0" err="1"/>
              <a:t>độc</a:t>
            </a:r>
            <a:r>
              <a:rPr lang="en-US" dirty="0"/>
              <a:t> </a:t>
            </a:r>
            <a:r>
              <a:rPr lang="en-US" dirty="0" err="1"/>
              <a:t>hại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Nâng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cảnh</a:t>
            </a:r>
            <a:r>
              <a:rPr lang="en-US" dirty="0"/>
              <a:t>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chia </a:t>
            </a:r>
            <a:r>
              <a:rPr lang="en-US" dirty="0" err="1"/>
              <a:t>sẻ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98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BẢO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VỆ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DỮ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LIỆU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CÁ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NHÂN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TRONG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DỤC</a:t>
            </a:r>
            <a:endParaRPr lang="vi-VN" alt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Dữ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liệu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cá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nhân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gồm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thông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tin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liên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quan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đến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danh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tính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sức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khỏe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đời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sống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riêng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hoạt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động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giảng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dạy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học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tập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của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học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sinh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36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BẢO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VỆ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DỮ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LIỆU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CÁ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NHÂN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TRONG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DỤC</a:t>
            </a:r>
            <a:endParaRPr lang="vi-VN" alt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solidFill>
                  <a:srgbClr val="C00000"/>
                </a:solidFill>
              </a:rPr>
              <a:t>Nguyên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tắc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bảo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vệ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dữ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liệu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nhân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Thu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, </a:t>
            </a:r>
            <a:r>
              <a:rPr lang="en-US" dirty="0" err="1"/>
              <a:t>tối</a:t>
            </a:r>
            <a:r>
              <a:rPr lang="en-US" dirty="0"/>
              <a:t> </a:t>
            </a:r>
            <a:r>
              <a:rPr lang="en-US" dirty="0" err="1"/>
              <a:t>thiểu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ý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chia </a:t>
            </a:r>
            <a:r>
              <a:rPr lang="en-US" dirty="0" err="1"/>
              <a:t>sẻ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tiết</a:t>
            </a:r>
            <a:r>
              <a:rPr lang="en-US" dirty="0"/>
              <a:t> </a:t>
            </a:r>
            <a:r>
              <a:rPr lang="en-US" dirty="0" err="1"/>
              <a:t>lộ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ngoài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Mã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nhạy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thúc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86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BẢO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VỆ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DỮ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LIỆU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CÁ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NHÂN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TRONG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DỤC</a:t>
            </a:r>
            <a:endParaRPr lang="vi-VN" alt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510" y="1751915"/>
            <a:ext cx="777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>
                <a:solidFill>
                  <a:srgbClr val="C00000"/>
                </a:solidFill>
              </a:rPr>
              <a:t>Giải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pháp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bảo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vệ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dữ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liệu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nhân</a:t>
            </a:r>
            <a:r>
              <a:rPr lang="en-US" b="1" dirty="0">
                <a:solidFill>
                  <a:srgbClr val="C00000"/>
                </a:solidFill>
              </a:rPr>
              <a:t>: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cập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/>
              <a:t>trò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tải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khoản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mật</a:t>
            </a:r>
            <a:r>
              <a:rPr lang="en-US" dirty="0"/>
              <a:t> 2 </a:t>
            </a:r>
            <a:r>
              <a:rPr lang="en-US" dirty="0" err="1"/>
              <a:t>lớp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soát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chia </a:t>
            </a:r>
            <a:r>
              <a:rPr lang="en-US" dirty="0" err="1"/>
              <a:t>sẻ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qua </a:t>
            </a:r>
            <a:r>
              <a:rPr lang="en-US" dirty="0" err="1"/>
              <a:t>nền</a:t>
            </a:r>
            <a:r>
              <a:rPr lang="en-US" dirty="0"/>
              <a:t> </a:t>
            </a:r>
            <a:r>
              <a:rPr lang="en-US" dirty="0" err="1"/>
              <a:t>tảng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tuyến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588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</a:rPr>
              <a:t>ỨNG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XỬ</a:t>
            </a:r>
            <a:r>
              <a:rPr lang="en-US" b="1" dirty="0">
                <a:solidFill>
                  <a:srgbClr val="C00000"/>
                </a:solidFill>
              </a:rPr>
              <a:t> AN </a:t>
            </a:r>
            <a:r>
              <a:rPr lang="en-US" b="1" dirty="0" err="1">
                <a:solidFill>
                  <a:srgbClr val="C00000"/>
                </a:solidFill>
              </a:rPr>
              <a:t>TOÀN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TRONG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MÔI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TRƯỜNG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HỌC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TẬP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SỐ</a:t>
            </a:r>
            <a:endParaRPr lang="vi-VN" alt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504950"/>
            <a:ext cx="746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ĐỐI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VỚI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GIÁO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VIÊN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 </a:t>
            </a:r>
            <a:r>
              <a:rPr lang="en-US" dirty="0" err="1"/>
              <a:t>tảng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Không</a:t>
            </a:r>
            <a:r>
              <a:rPr lang="en-US" dirty="0"/>
              <a:t> chia </a:t>
            </a:r>
            <a:r>
              <a:rPr lang="en-US" dirty="0" err="1"/>
              <a:t>sẻ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link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soát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nhạy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ngoài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7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28600" y="221218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</a:rPr>
              <a:t>ỨNG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XỬ</a:t>
            </a:r>
            <a:r>
              <a:rPr lang="en-US" b="1" dirty="0">
                <a:solidFill>
                  <a:srgbClr val="C00000"/>
                </a:solidFill>
              </a:rPr>
              <a:t> AN </a:t>
            </a:r>
            <a:r>
              <a:rPr lang="en-US" b="1" dirty="0" err="1">
                <a:solidFill>
                  <a:srgbClr val="C00000"/>
                </a:solidFill>
              </a:rPr>
              <a:t>TOÀN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TRONG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MÔI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TRƯỜNG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HỌC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TẬP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SỐ</a:t>
            </a:r>
            <a:endParaRPr lang="vi-VN" alt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504950"/>
            <a:ext cx="746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Đối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với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học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sinh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Không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cung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cấp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thông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tin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cá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nhân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không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thực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sự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cần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thiết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Không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kết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bạn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trao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đổi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với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người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lạ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Không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chia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sẻ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ảnh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, video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của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bạn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học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mà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không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có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sự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cho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phép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Báo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cáo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ngay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khi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phát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hiện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dấu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hiệu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lừa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đảo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hoặc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sự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cố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ATTT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5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782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9600" y="2412572"/>
            <a:ext cx="3352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20337079">
            <a:off x="3992390" y="2263140"/>
            <a:ext cx="609600" cy="160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5363" y="1680929"/>
            <a:ext cx="3647614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CSDL.MOET.GOV.VN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730311" y="3143250"/>
            <a:ext cx="3647614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QUANLYDULIEU.NINHBINH.EDU.VN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999218">
            <a:off x="3990644" y="3318336"/>
            <a:ext cx="609600" cy="160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0"/>
            <a:ext cx="9120187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371600" y="2171700"/>
            <a:ext cx="6235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12800" indent="-8128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 TRỌNG CẢM </a:t>
            </a:r>
            <a:r>
              <a:rPr lang="vi-V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N!</a:t>
            </a:r>
            <a:endParaRPr lang="vi-V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black">
          <a:xfrm>
            <a:off x="1652588" y="133350"/>
            <a:ext cx="5954712" cy="741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800" i="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SỞ GIÁO </a:t>
            </a:r>
            <a:r>
              <a:rPr lang="en-US" altLang="en-US" sz="1800" i="0" dirty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DỤC VÀ ĐÀO </a:t>
            </a:r>
            <a:r>
              <a:rPr lang="en-US" altLang="en-US" sz="1800" i="0" dirty="0" err="1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TẠO</a:t>
            </a:r>
            <a:r>
              <a:rPr lang="en-US" altLang="en-US" sz="1800" i="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1800" i="0" dirty="0" err="1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TỈNH</a:t>
            </a:r>
            <a:r>
              <a:rPr lang="en-US" altLang="en-US" sz="1800" i="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1800" i="0" dirty="0" err="1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NINH</a:t>
            </a:r>
            <a:r>
              <a:rPr lang="en-US" altLang="en-US" sz="1800" i="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1800" i="0" dirty="0" err="1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BÌNH</a:t>
            </a:r>
            <a:endParaRPr lang="en-US" altLang="en-US" sz="1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782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551" y="1486971"/>
            <a:ext cx="5792449" cy="3312557"/>
          </a:xfrm>
          <a:prstGeom prst="rect">
            <a:avLst/>
          </a:prstGeom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9600" y="2412572"/>
            <a:ext cx="3352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20337079">
            <a:off x="3992390" y="2263140"/>
            <a:ext cx="609600" cy="160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5363" y="1680929"/>
            <a:ext cx="3647614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CSDL.MOET.GOV.VN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730311" y="3143250"/>
            <a:ext cx="3647614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QUANLYDULIEU.NINHBINH.EDU.VN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999218">
            <a:off x="3990644" y="3318336"/>
            <a:ext cx="609600" cy="160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57448 0.0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33" y="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CSDL.MOET.GOV.VN</a:t>
            </a:r>
            <a:endParaRPr lang="vi-VN" alt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244084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QUY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TRÌNH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THỰC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HIỆN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CỦA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CÁC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CƠ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SỞ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DỤC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990600" y="18859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1.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15" name="Flowchart: Alternate Process 14"/>
          <p:cNvSpPr/>
          <p:nvPr/>
        </p:nvSpPr>
        <p:spPr>
          <a:xfrm>
            <a:off x="969818" y="26479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smtClean="0"/>
              <a:t>2.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16" name="Flowchart: Alternate Process 15"/>
          <p:cNvSpPr/>
          <p:nvPr/>
        </p:nvSpPr>
        <p:spPr>
          <a:xfrm>
            <a:off x="990600" y="42481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smtClean="0"/>
              <a:t>4. </a:t>
            </a:r>
            <a:r>
              <a:rPr lang="en-US" dirty="0" err="1" smtClean="0"/>
              <a:t>Gửi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endParaRPr lang="en-US" dirty="0"/>
          </a:p>
        </p:txBody>
      </p:sp>
      <p:sp>
        <p:nvSpPr>
          <p:cNvPr id="17" name="Flowchart: Alternate Process 16"/>
          <p:cNvSpPr/>
          <p:nvPr/>
        </p:nvSpPr>
        <p:spPr>
          <a:xfrm>
            <a:off x="990600" y="34099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8977629">
            <a:off x="5596011" y="4098615"/>
            <a:ext cx="55200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20548" y="3604021"/>
            <a:ext cx="2667000" cy="646331"/>
          </a:xfrm>
          <a:prstGeom prst="rect">
            <a:avLst/>
          </a:prstGeom>
          <a:solidFill>
            <a:srgbClr val="99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UBND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, </a:t>
            </a:r>
            <a:r>
              <a:rPr lang="en-US" dirty="0" err="1" smtClean="0"/>
              <a:t>PHƯỜNG</a:t>
            </a:r>
            <a:r>
              <a:rPr lang="en-US" dirty="0" smtClean="0"/>
              <a:t>: </a:t>
            </a:r>
          </a:p>
          <a:p>
            <a:pPr algn="ctr"/>
            <a:r>
              <a:rPr lang="en-US" dirty="0" err="1" smtClean="0"/>
              <a:t>Mầm</a:t>
            </a:r>
            <a:r>
              <a:rPr lang="en-US" dirty="0" smtClean="0"/>
              <a:t> non, </a:t>
            </a:r>
            <a:r>
              <a:rPr lang="en-US" dirty="0" err="1" smtClean="0"/>
              <a:t>Tiểu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THCS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126685" y="4382184"/>
            <a:ext cx="2667000" cy="646331"/>
          </a:xfrm>
          <a:prstGeom prst="rect">
            <a:avLst/>
          </a:prstGeom>
          <a:solidFill>
            <a:srgbClr val="99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GDĐT</a:t>
            </a:r>
            <a:r>
              <a:rPr lang="en-US" dirty="0" smtClean="0"/>
              <a:t>: </a:t>
            </a:r>
          </a:p>
          <a:p>
            <a:pPr algn="ctr"/>
            <a:r>
              <a:rPr lang="en-US" dirty="0" err="1" smtClean="0"/>
              <a:t>THPT</a:t>
            </a:r>
            <a:r>
              <a:rPr lang="en-US" dirty="0" smtClean="0"/>
              <a:t>, </a:t>
            </a:r>
            <a:r>
              <a:rPr lang="en-US" dirty="0" err="1" smtClean="0"/>
              <a:t>GDTX</a:t>
            </a:r>
            <a:r>
              <a:rPr lang="en-US" dirty="0" smtClean="0"/>
              <a:t>, …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 rot="1620742" flipV="1">
            <a:off x="5664882" y="4640179"/>
            <a:ext cx="425535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3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" y="-6265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CSDL.MOET.GOV.VN</a:t>
            </a:r>
            <a:endParaRPr lang="vi-VN" alt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244084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QUY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TRÌNH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THỰC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HIỆN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UBND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XÃ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PHƯỜNG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990600" y="18859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1.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15" name="Flowchart: Alternate Process 14"/>
          <p:cNvSpPr/>
          <p:nvPr/>
        </p:nvSpPr>
        <p:spPr>
          <a:xfrm>
            <a:off x="969818" y="26479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smtClean="0"/>
              <a:t>2.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16" name="Flowchart: Alternate Process 15"/>
          <p:cNvSpPr/>
          <p:nvPr/>
        </p:nvSpPr>
        <p:spPr>
          <a:xfrm>
            <a:off x="990600" y="42481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smtClean="0"/>
              <a:t>4. </a:t>
            </a:r>
            <a:r>
              <a:rPr lang="en-US" dirty="0" err="1" smtClean="0"/>
              <a:t>Gửi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GDĐT</a:t>
            </a:r>
            <a:endParaRPr lang="en-US" dirty="0"/>
          </a:p>
        </p:txBody>
      </p:sp>
      <p:sp>
        <p:nvSpPr>
          <p:cNvPr id="17" name="Flowchart: Alternate Process 16"/>
          <p:cNvSpPr/>
          <p:nvPr/>
        </p:nvSpPr>
        <p:spPr>
          <a:xfrm>
            <a:off x="990600" y="3409950"/>
            <a:ext cx="46482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Duyệt</a:t>
            </a:r>
            <a:r>
              <a:rPr lang="en-US" dirty="0" smtClean="0"/>
              <a:t> /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chối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59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" y="-6265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CSDL.MOET.GOV.VN</a:t>
            </a:r>
            <a:endParaRPr lang="vi-VN" alt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4" y="1242456"/>
            <a:ext cx="9140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MỘT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SỐ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CHỨC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NĂNG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KHÁC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CỦA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HỆ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THỐNG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ĐỐI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VỚI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UBND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XÃ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PHƯỜNG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4127" y="180975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/>
              <a:t>THÁC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: </a:t>
            </a:r>
            <a:r>
              <a:rPr lang="en-US" dirty="0" err="1"/>
              <a:t>Thông</a:t>
            </a:r>
            <a:r>
              <a:rPr lang="en-US" dirty="0"/>
              <a:t> qua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,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kiếm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 smtClean="0"/>
              <a:t>NGHIỆP</a:t>
            </a:r>
            <a:r>
              <a:rPr lang="en-US" dirty="0" smtClean="0"/>
              <a:t>: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CSGD</a:t>
            </a:r>
            <a:r>
              <a:rPr lang="en-US" dirty="0" smtClean="0"/>
              <a:t>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endParaRPr lang="en-US" dirty="0" smtClean="0"/>
          </a:p>
          <a:p>
            <a:r>
              <a:rPr lang="en-US" dirty="0"/>
              <a:t>3.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: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khoản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admin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CSGD</a:t>
            </a:r>
            <a:r>
              <a:rPr lang="en-US" dirty="0" smtClean="0"/>
              <a:t>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,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mật</a:t>
            </a:r>
            <a:r>
              <a:rPr lang="en-US" dirty="0" smtClean="0"/>
              <a:t> </a:t>
            </a:r>
            <a:r>
              <a:rPr lang="en-US" dirty="0" err="1" smtClean="0"/>
              <a:t>khẩu</a:t>
            </a:r>
            <a:r>
              <a:rPr lang="en-US" dirty="0" smtClean="0"/>
              <a:t>,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,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27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" y="-6265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CSDL.MOET.GOV.VN</a:t>
            </a:r>
            <a:endParaRPr lang="vi-VN" alt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74" y="1242456"/>
            <a:ext cx="9140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HƯỚNG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DẪN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CHI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TIẾT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TẠI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http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://huongdan.csdl.moet.gov.vn/</a:t>
            </a:r>
          </a:p>
        </p:txBody>
      </p:sp>
    </p:spTree>
    <p:extLst>
      <p:ext uri="{BB962C8B-B14F-4D97-AF65-F5344CB8AC3E}">
        <p14:creationId xmlns:p14="http://schemas.microsoft.com/office/powerpoint/2010/main" val="333881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782"/>
            <a:ext cx="9140826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296780" y="209550"/>
            <a:ext cx="8466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 SỞ DỮ LIỆU NGÀNH GIÁO </a:t>
            </a:r>
            <a:r>
              <a:rPr lang="vi-VN" alt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vi-VN" alt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9600" y="2412572"/>
            <a:ext cx="3352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20337079">
            <a:off x="3992390" y="2263140"/>
            <a:ext cx="609600" cy="160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5363" y="1680929"/>
            <a:ext cx="3647614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CSDL.MOET.GOV.VN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730311" y="3143250"/>
            <a:ext cx="3647614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QUANLYDULIEU.NINHBINH.EDU.VN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999218">
            <a:off x="3990644" y="3318336"/>
            <a:ext cx="609600" cy="160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1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57826E-6 L -0.49167 -0.340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83" y="-1704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100TGp_biz_diagram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10534</TotalTime>
  <Words>1488</Words>
  <Application>Microsoft Office PowerPoint</Application>
  <PresentationFormat>On-screen Show (16:9)</PresentationFormat>
  <Paragraphs>158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100TGp_biz_diagram</vt:lpstr>
      <vt:lpstr>PowerPoint Presentation</vt:lpstr>
      <vt:lpstr>NỘI DUNG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 TRÒ QUẢN LÝ NHÀ NƯỚC VỀ  THI ĐUA KHEN THƯỞNG VÀ MỘT SỐ VẤN ĐỀ CẦN LƯU Ý TRONG CÔNG TÁC THI ĐUA, KHEN THƯỞNG</dc:title>
  <dc:creator>User</dc:creator>
  <cp:lastModifiedBy>Administrator</cp:lastModifiedBy>
  <cp:revision>1101</cp:revision>
  <dcterms:created xsi:type="dcterms:W3CDTF">2012-06-13T17:05:35Z</dcterms:created>
  <dcterms:modified xsi:type="dcterms:W3CDTF">2025-12-04T21:50:37Z</dcterms:modified>
</cp:coreProperties>
</file>