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7448" r:id="rId2"/>
    <p:sldId id="7449" r:id="rId3"/>
    <p:sldId id="7466" r:id="rId4"/>
    <p:sldId id="5126" r:id="rId5"/>
    <p:sldId id="7450" r:id="rId6"/>
    <p:sldId id="7451" r:id="rId7"/>
    <p:sldId id="7452" r:id="rId8"/>
    <p:sldId id="7453" r:id="rId9"/>
    <p:sldId id="7455" r:id="rId10"/>
    <p:sldId id="7454" r:id="rId11"/>
    <p:sldId id="7458" r:id="rId12"/>
    <p:sldId id="7457" r:id="rId13"/>
    <p:sldId id="7465" r:id="rId14"/>
    <p:sldId id="7461" r:id="rId15"/>
    <p:sldId id="7462" r:id="rId16"/>
    <p:sldId id="7460" r:id="rId17"/>
    <p:sldId id="7464" r:id="rId18"/>
    <p:sldId id="7471" r:id="rId19"/>
    <p:sldId id="7456" r:id="rId20"/>
    <p:sldId id="7468" r:id="rId21"/>
    <p:sldId id="7472" r:id="rId22"/>
    <p:sldId id="7467" r:id="rId23"/>
    <p:sldId id="7469" r:id="rId24"/>
    <p:sldId id="7470" r:id="rId2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15A9D"/>
    <a:srgbClr val="009EDE"/>
    <a:srgbClr val="ED7D31"/>
    <a:srgbClr val="4F81BD"/>
    <a:srgbClr val="819713"/>
    <a:srgbClr val="000000"/>
    <a:srgbClr val="00B050"/>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B7B47-E5C0-4484-9AC6-45B59FD8BF10}" v="3" dt="2025-12-04T23:36:08.93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1726" autoAdjust="0"/>
  </p:normalViewPr>
  <p:slideViewPr>
    <p:cSldViewPr>
      <p:cViewPr varScale="1">
        <p:scale>
          <a:sx n="70" d="100"/>
          <a:sy n="70" d="100"/>
        </p:scale>
        <p:origin x="568" y="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oa htb" userId="4a3893c12c9b80e2" providerId="LiveId" clId="{507C5EE0-F157-4100-B79A-9D94F0FBD60D}"/>
    <pc:docChg chg="custSel modSld">
      <pc:chgData name="khoa htb" userId="4a3893c12c9b80e2" providerId="LiveId" clId="{507C5EE0-F157-4100-B79A-9D94F0FBD60D}" dt="2025-12-04T23:36:08.932" v="50"/>
      <pc:docMkLst>
        <pc:docMk/>
      </pc:docMkLst>
      <pc:sldChg chg="modSp mod">
        <pc:chgData name="khoa htb" userId="4a3893c12c9b80e2" providerId="LiveId" clId="{507C5EE0-F157-4100-B79A-9D94F0FBD60D}" dt="2025-12-04T23:35:45.352" v="48" actId="20577"/>
        <pc:sldMkLst>
          <pc:docMk/>
          <pc:sldMk cId="455518522" sldId="7448"/>
        </pc:sldMkLst>
        <pc:spChg chg="mod">
          <ac:chgData name="khoa htb" userId="4a3893c12c9b80e2" providerId="LiveId" clId="{507C5EE0-F157-4100-B79A-9D94F0FBD60D}" dt="2025-12-04T23:35:45.352" v="48" actId="20577"/>
          <ac:spMkLst>
            <pc:docMk/>
            <pc:sldMk cId="455518522" sldId="7448"/>
            <ac:spMk id="11" creationId="{00000000-0000-0000-0000-000000000000}"/>
          </ac:spMkLst>
        </pc:spChg>
      </pc:sldChg>
      <pc:sldChg chg="addSp delSp modSp mod">
        <pc:chgData name="khoa htb" userId="4a3893c12c9b80e2" providerId="LiveId" clId="{507C5EE0-F157-4100-B79A-9D94F0FBD60D}" dt="2025-12-04T23:36:08.932" v="50"/>
        <pc:sldMkLst>
          <pc:docMk/>
          <pc:sldMk cId="4056149567" sldId="7449"/>
        </pc:sldMkLst>
        <pc:spChg chg="add mod">
          <ac:chgData name="khoa htb" userId="4a3893c12c9b80e2" providerId="LiveId" clId="{507C5EE0-F157-4100-B79A-9D94F0FBD60D}" dt="2025-12-04T23:36:08.932" v="50"/>
          <ac:spMkLst>
            <pc:docMk/>
            <pc:sldMk cId="4056149567" sldId="7449"/>
            <ac:spMk id="4" creationId="{8F144EE9-71CC-8AF1-5EA3-415E44B867BB}"/>
          </ac:spMkLst>
        </pc:spChg>
        <pc:spChg chg="del mod">
          <ac:chgData name="khoa htb" userId="4a3893c12c9b80e2" providerId="LiveId" clId="{507C5EE0-F157-4100-B79A-9D94F0FBD60D}" dt="2025-12-04T23:36:08.044" v="49" actId="478"/>
          <ac:spMkLst>
            <pc:docMk/>
            <pc:sldMk cId="4056149567" sldId="7449"/>
            <ac:spMk id="18" creationId="{1F548DE4-0315-FC63-8F9C-B9C3DE3268E2}"/>
          </ac:spMkLst>
        </pc:spChg>
        <pc:picChg chg="add mod">
          <ac:chgData name="khoa htb" userId="4a3893c12c9b80e2" providerId="LiveId" clId="{507C5EE0-F157-4100-B79A-9D94F0FBD60D}" dt="2025-12-04T23:36:08.932" v="50"/>
          <ac:picMkLst>
            <pc:docMk/>
            <pc:sldMk cId="4056149567" sldId="7449"/>
            <ac:picMk id="2" creationId="{25437EA1-F644-76A0-5757-F7D91317EF65}"/>
          </ac:picMkLst>
        </pc:picChg>
        <pc:picChg chg="add mod">
          <ac:chgData name="khoa htb" userId="4a3893c12c9b80e2" providerId="LiveId" clId="{507C5EE0-F157-4100-B79A-9D94F0FBD60D}" dt="2025-12-04T23:36:08.932" v="50"/>
          <ac:picMkLst>
            <pc:docMk/>
            <pc:sldMk cId="4056149567" sldId="7449"/>
            <ac:picMk id="5" creationId="{7FC9576B-794D-2BCD-34F3-C8C1C92A19BC}"/>
          </ac:picMkLst>
        </pc:picChg>
        <pc:picChg chg="del mod">
          <ac:chgData name="khoa htb" userId="4a3893c12c9b80e2" providerId="LiveId" clId="{507C5EE0-F157-4100-B79A-9D94F0FBD60D}" dt="2025-12-04T23:36:08.044" v="49" actId="478"/>
          <ac:picMkLst>
            <pc:docMk/>
            <pc:sldMk cId="4056149567" sldId="7449"/>
            <ac:picMk id="7" creationId="{C4BE276D-D050-04DB-DE87-B0DEC78C59E8}"/>
          </ac:picMkLst>
        </pc:picChg>
        <pc:picChg chg="del mod">
          <ac:chgData name="khoa htb" userId="4a3893c12c9b80e2" providerId="LiveId" clId="{507C5EE0-F157-4100-B79A-9D94F0FBD60D}" dt="2025-12-04T23:36:08.044" v="49" actId="478"/>
          <ac:picMkLst>
            <pc:docMk/>
            <pc:sldMk cId="4056149567" sldId="7449"/>
            <ac:picMk id="13" creationId="{FA35C039-A09F-51ED-9C93-A86F74BC6C9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D7739-2682-4CF7-9577-F390DCB2D6E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041B462-8F75-4ACD-B769-286202CFB1AF}">
      <dgm:prSet phldrT="[Text]" custT="1"/>
      <dgm:spPr/>
      <dgm:t>
        <a:bodyPr/>
        <a:lstStyle/>
        <a:p>
          <a:r>
            <a:rPr lang="vi-VN" sz="2000" b="1" dirty="0">
              <a:solidFill>
                <a:srgbClr val="FF0000"/>
              </a:solidFill>
              <a:latin typeface="+mn-lt"/>
              <a:cs typeface="Times New Roman" panose="02020603050405020304" pitchFamily="18" charset="0"/>
            </a:rPr>
            <a:t>2. Chuyển đổi số trong Quản trị</a:t>
          </a:r>
          <a:endParaRPr lang="en-US" sz="2000" b="1" dirty="0">
            <a:solidFill>
              <a:srgbClr val="FF0000"/>
            </a:solidFill>
            <a:latin typeface="+mn-lt"/>
            <a:cs typeface="Times New Roman" panose="02020603050405020304" pitchFamily="18" charset="0"/>
          </a:endParaRPr>
        </a:p>
      </dgm:t>
    </dgm:pt>
    <dgm:pt modelId="{DDA0C5FC-D6E6-4A90-B2BC-3FAB40FEEAD2}" type="parTrans" cxnId="{8547B2F5-9197-4F16-97CB-C75D8D88BCBB}">
      <dgm:prSet/>
      <dgm:spPr/>
      <dgm:t>
        <a:bodyPr/>
        <a:lstStyle/>
        <a:p>
          <a:endParaRPr lang="en-US"/>
        </a:p>
      </dgm:t>
    </dgm:pt>
    <dgm:pt modelId="{F1B951FA-6FE0-4D29-B53F-419DB6EB2352}" type="sibTrans" cxnId="{8547B2F5-9197-4F16-97CB-C75D8D88BCBB}">
      <dgm:prSet/>
      <dgm:spPr/>
      <dgm:t>
        <a:bodyPr/>
        <a:lstStyle/>
        <a:p>
          <a:endParaRPr lang="en-US"/>
        </a:p>
      </dgm:t>
    </dgm:pt>
    <dgm:pt modelId="{3D448BF2-52C8-414A-9F4B-8186D68E2164}">
      <dgm:prSet phldrT="[Text]" custT="1"/>
      <dgm:spPr/>
      <dgm:t>
        <a:bodyPr/>
        <a:lstStyle/>
        <a:p>
          <a:r>
            <a:rPr lang="vi-VN" sz="2000" b="1" dirty="0">
              <a:latin typeface="+mn-lt"/>
              <a:cs typeface="Times New Roman" panose="02020603050405020304" pitchFamily="18" charset="0"/>
            </a:rPr>
            <a:t>Tiêu chí bắt buộc</a:t>
          </a:r>
          <a:endParaRPr lang="en-US" sz="2000" b="1" dirty="0">
            <a:latin typeface="+mn-lt"/>
            <a:cs typeface="Times New Roman" panose="02020603050405020304" pitchFamily="18" charset="0"/>
          </a:endParaRPr>
        </a:p>
      </dgm:t>
    </dgm:pt>
    <dgm:pt modelId="{50338982-45B4-4A0F-9BA7-D060210F44FC}" type="parTrans" cxnId="{AAB32861-35AC-48E8-9C9A-44575C523FE3}">
      <dgm:prSet/>
      <dgm:spPr/>
      <dgm:t>
        <a:bodyPr/>
        <a:lstStyle/>
        <a:p>
          <a:endParaRPr lang="en-US" b="0"/>
        </a:p>
      </dgm:t>
    </dgm:pt>
    <dgm:pt modelId="{C8624E97-1BE0-40E6-919B-715C5B4C5580}" type="sibTrans" cxnId="{AAB32861-35AC-48E8-9C9A-44575C523FE3}">
      <dgm:prSet/>
      <dgm:spPr/>
      <dgm:t>
        <a:bodyPr/>
        <a:lstStyle/>
        <a:p>
          <a:endParaRPr lang="en-US"/>
        </a:p>
      </dgm:t>
    </dgm:pt>
    <dgm:pt modelId="{D89E3E4C-E0C4-4DDA-861B-16CF5F7FA0D8}">
      <dgm:prSet phldrT="[Text]" custT="1"/>
      <dgm:spPr/>
      <dgm:t>
        <a:bodyPr/>
        <a:lstStyle/>
        <a:p>
          <a:pPr algn="ctr"/>
          <a:r>
            <a:rPr lang="vi-VN" sz="1800" b="1" i="0" dirty="0">
              <a:latin typeface="+mn-lt"/>
              <a:cs typeface="Times New Roman" panose="02020603050405020304" pitchFamily="18" charset="0"/>
            </a:rPr>
            <a:t>2.1. </a:t>
          </a:r>
          <a:r>
            <a:rPr lang="en-US" sz="1800" b="1" i="0" dirty="0" err="1">
              <a:latin typeface="+mn-lt"/>
              <a:cs typeface="Times New Roman" panose="02020603050405020304" pitchFamily="18" charset="0"/>
            </a:rPr>
            <a:t>Thành</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lập</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bộ</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phận</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chỉ</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đạo</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phụ</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trách</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triển</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khai</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ứng</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dụng</a:t>
          </a:r>
          <a:r>
            <a:rPr lang="en-US" sz="1800" b="1" i="0" dirty="0">
              <a:latin typeface="+mn-lt"/>
              <a:cs typeface="Times New Roman" panose="02020603050405020304" pitchFamily="18" charset="0"/>
            </a:rPr>
            <a:t> CNTT, </a:t>
          </a:r>
          <a:r>
            <a:rPr lang="en-US" sz="1800" b="1" i="0" dirty="0" err="1">
              <a:latin typeface="+mn-lt"/>
              <a:cs typeface="Times New Roman" panose="02020603050405020304" pitchFamily="18" charset="0"/>
            </a:rPr>
            <a:t>CĐS</a:t>
          </a:r>
          <a:endParaRPr lang="en-US" sz="1800" b="1" dirty="0">
            <a:latin typeface="+mn-lt"/>
            <a:cs typeface="Times New Roman" panose="02020603050405020304" pitchFamily="18" charset="0"/>
          </a:endParaRPr>
        </a:p>
      </dgm:t>
    </dgm:pt>
    <dgm:pt modelId="{8D57AA55-B71A-46C0-9D4E-EBF55D73CBB8}" type="parTrans" cxnId="{68635084-1346-462B-B312-2004FD8DA2BF}">
      <dgm:prSet/>
      <dgm:spPr/>
      <dgm:t>
        <a:bodyPr/>
        <a:lstStyle/>
        <a:p>
          <a:endParaRPr lang="en-US" b="0"/>
        </a:p>
      </dgm:t>
    </dgm:pt>
    <dgm:pt modelId="{C64BD281-054B-4522-A415-0335AF27E820}" type="sibTrans" cxnId="{68635084-1346-462B-B312-2004FD8DA2BF}">
      <dgm:prSet/>
      <dgm:spPr/>
      <dgm:t>
        <a:bodyPr/>
        <a:lstStyle/>
        <a:p>
          <a:endParaRPr lang="en-US"/>
        </a:p>
      </dgm:t>
    </dgm:pt>
    <dgm:pt modelId="{24625516-8494-4601-A677-76565DBD3730}">
      <dgm:prSet phldrT="[Text]" custT="1"/>
      <dgm:spPr/>
      <dgm:t>
        <a:bodyPr/>
        <a:lstStyle/>
        <a:p>
          <a:pPr algn="ctr"/>
          <a:r>
            <a:rPr lang="vi-VN" sz="1800" b="1" i="0" dirty="0">
              <a:latin typeface="+mn-lt"/>
              <a:cs typeface="Times New Roman" panose="02020603050405020304" pitchFamily="18" charset="0"/>
            </a:rPr>
            <a:t>2.2. </a:t>
          </a:r>
          <a:r>
            <a:rPr lang="en-US" sz="1800" b="1" i="0" dirty="0">
              <a:latin typeface="+mn-lt"/>
              <a:cs typeface="Times New Roman" panose="02020603050405020304" pitchFamily="18" charset="0"/>
            </a:rPr>
            <a:t>Ban </a:t>
          </a:r>
          <a:r>
            <a:rPr lang="en-US" sz="1800" b="1" i="0" dirty="0" err="1">
              <a:latin typeface="+mn-lt"/>
              <a:cs typeface="Times New Roman" panose="02020603050405020304" pitchFamily="18" charset="0"/>
            </a:rPr>
            <a:t>hành</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kế</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hoạch</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ứng</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dụng</a:t>
          </a:r>
          <a:r>
            <a:rPr lang="en-US" sz="1800" b="1" i="0" dirty="0">
              <a:latin typeface="+mn-lt"/>
              <a:cs typeface="Times New Roman" panose="02020603050405020304" pitchFamily="18" charset="0"/>
            </a:rPr>
            <a:t> CNTT, </a:t>
          </a:r>
          <a:r>
            <a:rPr lang="en-US" sz="1800" b="1" i="0" dirty="0" err="1">
              <a:latin typeface="+mn-lt"/>
              <a:cs typeface="Times New Roman" panose="02020603050405020304" pitchFamily="18" charset="0"/>
            </a:rPr>
            <a:t>chuyển</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đổi</a:t>
          </a:r>
          <a:r>
            <a:rPr lang="en-US" sz="1800" b="1" i="0" dirty="0">
              <a:latin typeface="+mn-lt"/>
              <a:cs typeface="Times New Roman" panose="02020603050405020304" pitchFamily="18" charset="0"/>
            </a:rPr>
            <a:t> </a:t>
          </a:r>
          <a:r>
            <a:rPr lang="en-US" sz="1800" b="1" i="0" dirty="0" err="1">
              <a:latin typeface="+mn-lt"/>
              <a:cs typeface="Times New Roman" panose="02020603050405020304" pitchFamily="18" charset="0"/>
            </a:rPr>
            <a:t>số</a:t>
          </a:r>
          <a:endParaRPr lang="en-US" sz="1800" b="1" i="0" dirty="0">
            <a:latin typeface="+mn-lt"/>
            <a:cs typeface="Times New Roman" panose="02020603050405020304" pitchFamily="18" charset="0"/>
          </a:endParaRPr>
        </a:p>
      </dgm:t>
    </dgm:pt>
    <dgm:pt modelId="{4A961883-70C0-4BF0-9D32-E27E5B486785}" type="parTrans" cxnId="{8DFF4C28-89AB-4F16-A640-53897FA5384F}">
      <dgm:prSet/>
      <dgm:spPr/>
      <dgm:t>
        <a:bodyPr/>
        <a:lstStyle/>
        <a:p>
          <a:endParaRPr lang="en-US" b="0"/>
        </a:p>
      </dgm:t>
    </dgm:pt>
    <dgm:pt modelId="{5BE59A79-9A44-409D-8BC4-EB160843B7A2}" type="sibTrans" cxnId="{8DFF4C28-89AB-4F16-A640-53897FA5384F}">
      <dgm:prSet/>
      <dgm:spPr/>
      <dgm:t>
        <a:bodyPr/>
        <a:lstStyle/>
        <a:p>
          <a:endParaRPr lang="en-US"/>
        </a:p>
      </dgm:t>
    </dgm:pt>
    <dgm:pt modelId="{D5E46C61-798A-45ED-98F2-D820A0552DC8}">
      <dgm:prSet phldrT="[Text]" custT="1"/>
      <dgm:spPr/>
      <dgm:t>
        <a:bodyPr/>
        <a:lstStyle/>
        <a:p>
          <a:r>
            <a:rPr lang="vi-VN" sz="2000" b="1" dirty="0">
              <a:latin typeface="+mn-lt"/>
              <a:cs typeface="Times New Roman" panose="02020603050405020304" pitchFamily="18" charset="0"/>
            </a:rPr>
            <a:t>Tiêu chí tính điểm (100đ)</a:t>
          </a:r>
          <a:endParaRPr lang="en-US" sz="2000" b="1" dirty="0">
            <a:latin typeface="+mn-lt"/>
            <a:cs typeface="Times New Roman" panose="02020603050405020304" pitchFamily="18" charset="0"/>
          </a:endParaRPr>
        </a:p>
      </dgm:t>
    </dgm:pt>
    <dgm:pt modelId="{2844FE7F-D786-4356-A227-24A6C503BCE7}" type="parTrans" cxnId="{B51483F6-DE21-44F3-80AA-38F559A7D336}">
      <dgm:prSet/>
      <dgm:spPr/>
      <dgm:t>
        <a:bodyPr/>
        <a:lstStyle/>
        <a:p>
          <a:endParaRPr lang="en-US" b="0"/>
        </a:p>
      </dgm:t>
    </dgm:pt>
    <dgm:pt modelId="{2FB76EA3-B7B5-49DE-A7AE-FB4FE289E682}" type="sibTrans" cxnId="{B51483F6-DE21-44F3-80AA-38F559A7D336}">
      <dgm:prSet/>
      <dgm:spPr/>
      <dgm:t>
        <a:bodyPr/>
        <a:lstStyle/>
        <a:p>
          <a:endParaRPr lang="en-US"/>
        </a:p>
      </dgm:t>
    </dgm:pt>
    <dgm:pt modelId="{72E8A9C1-570E-464C-BD9D-59A22D83BBF8}">
      <dgm:prSet phldrT="[Text]" custT="1"/>
      <dgm:spPr/>
      <dgm:t>
        <a:bodyPr/>
        <a:lstStyle/>
        <a:p>
          <a:pPr algn="ctr"/>
          <a:r>
            <a:rPr lang="vi-VN" sz="1800" b="1" i="0" dirty="0">
              <a:latin typeface="+mn-lt"/>
              <a:cs typeface="Times New Roman" panose="02020603050405020304" pitchFamily="18" charset="0"/>
            </a:rPr>
            <a:t>2.3.Triển khai phần mềm quản trị </a:t>
          </a:r>
          <a:r>
            <a:rPr lang="vi-VN" sz="1800" b="1" i="0">
              <a:latin typeface="+mn-lt"/>
              <a:cs typeface="Times New Roman" panose="02020603050405020304" pitchFamily="18" charset="0"/>
            </a:rPr>
            <a:t>nhà trường</a:t>
          </a:r>
          <a:endParaRPr lang="en-US" sz="1800" b="1" i="0" dirty="0">
            <a:latin typeface="+mn-lt"/>
            <a:cs typeface="Times New Roman" panose="02020603050405020304" pitchFamily="18" charset="0"/>
          </a:endParaRPr>
        </a:p>
      </dgm:t>
    </dgm:pt>
    <dgm:pt modelId="{FAE4FFD7-9288-4ECF-8794-F0D82C8DDDBE}" type="parTrans" cxnId="{CF26917D-BA08-43B6-8D23-511FC6C184FC}">
      <dgm:prSet/>
      <dgm:spPr/>
      <dgm:t>
        <a:bodyPr/>
        <a:lstStyle/>
        <a:p>
          <a:endParaRPr lang="en-US" b="0"/>
        </a:p>
      </dgm:t>
    </dgm:pt>
    <dgm:pt modelId="{8AD7EAA8-200B-48D4-A20E-B6303ACB397E}" type="sibTrans" cxnId="{CF26917D-BA08-43B6-8D23-511FC6C184FC}">
      <dgm:prSet/>
      <dgm:spPr/>
      <dgm:t>
        <a:bodyPr/>
        <a:lstStyle/>
        <a:p>
          <a:endParaRPr lang="en-US"/>
        </a:p>
      </dgm:t>
    </dgm:pt>
    <dgm:pt modelId="{655378B8-2571-4037-B824-8E699AC18212}">
      <dgm:prSet phldrT="[Text]" custT="1"/>
      <dgm:spPr/>
      <dgm:t>
        <a:bodyPr/>
        <a:lstStyle/>
        <a:p>
          <a:pPr algn="ctr"/>
          <a:r>
            <a:rPr lang="vi-VN" sz="1800" b="1">
              <a:latin typeface="+mn-lt"/>
              <a:cs typeface="Times New Roman" panose="02020603050405020304" pitchFamily="18" charset="0"/>
            </a:rPr>
            <a:t>2.4. </a:t>
          </a:r>
          <a:r>
            <a:rPr lang="en-US" sz="1800" b="1">
              <a:latin typeface="+mn-lt"/>
              <a:cs typeface="Times New Roman" panose="02020603050405020304" pitchFamily="18" charset="0"/>
            </a:rPr>
            <a:t>Triển khai dịch vụ trực tuyến</a:t>
          </a:r>
          <a:endParaRPr lang="en-US" sz="1800" b="1" dirty="0">
            <a:latin typeface="+mn-lt"/>
            <a:cs typeface="Times New Roman" panose="02020603050405020304" pitchFamily="18" charset="0"/>
          </a:endParaRPr>
        </a:p>
      </dgm:t>
    </dgm:pt>
    <dgm:pt modelId="{120AADFE-5CBE-4749-817A-6E252642A049}" type="parTrans" cxnId="{854CA98E-A349-4F37-882E-0286E9846723}">
      <dgm:prSet/>
      <dgm:spPr/>
      <dgm:t>
        <a:bodyPr/>
        <a:lstStyle/>
        <a:p>
          <a:endParaRPr lang="en-US" b="0"/>
        </a:p>
      </dgm:t>
    </dgm:pt>
    <dgm:pt modelId="{0DA39366-54C8-441D-A23A-71BA0C962D06}" type="sibTrans" cxnId="{854CA98E-A349-4F37-882E-0286E9846723}">
      <dgm:prSet/>
      <dgm:spPr/>
      <dgm:t>
        <a:bodyPr/>
        <a:lstStyle/>
        <a:p>
          <a:endParaRPr lang="en-US"/>
        </a:p>
      </dgm:t>
    </dgm:pt>
    <dgm:pt modelId="{6CA9834C-208D-4332-8D95-0B59D6390373}" type="pres">
      <dgm:prSet presAssocID="{5C0D7739-2682-4CF7-9577-F390DCB2D6EC}" presName="hierChild1" presStyleCnt="0">
        <dgm:presLayoutVars>
          <dgm:chPref val="1"/>
          <dgm:dir/>
          <dgm:animOne val="branch"/>
          <dgm:animLvl val="lvl"/>
          <dgm:resizeHandles/>
        </dgm:presLayoutVars>
      </dgm:prSet>
      <dgm:spPr/>
    </dgm:pt>
    <dgm:pt modelId="{22FA3CB8-EB30-4230-BF2F-67339511A00A}" type="pres">
      <dgm:prSet presAssocID="{1041B462-8F75-4ACD-B769-286202CFB1AF}" presName="hierRoot1" presStyleCnt="0"/>
      <dgm:spPr/>
    </dgm:pt>
    <dgm:pt modelId="{EF78E6C1-58CC-4AC2-A925-0E8FA89E3665}" type="pres">
      <dgm:prSet presAssocID="{1041B462-8F75-4ACD-B769-286202CFB1AF}" presName="composite" presStyleCnt="0"/>
      <dgm:spPr/>
    </dgm:pt>
    <dgm:pt modelId="{7112EB2A-1FD2-4583-9D3B-97B273A0F15E}" type="pres">
      <dgm:prSet presAssocID="{1041B462-8F75-4ACD-B769-286202CFB1AF}" presName="background" presStyleLbl="node0" presStyleIdx="0" presStyleCnt="1"/>
      <dgm:spPr>
        <a:solidFill>
          <a:schemeClr val="accent2">
            <a:lumMod val="60000"/>
            <a:lumOff val="40000"/>
          </a:schemeClr>
        </a:solidFill>
      </dgm:spPr>
    </dgm:pt>
    <dgm:pt modelId="{101E6193-A3C7-40A9-820E-44B405B433EA}" type="pres">
      <dgm:prSet presAssocID="{1041B462-8F75-4ACD-B769-286202CFB1AF}" presName="text" presStyleLbl="fgAcc0" presStyleIdx="0" presStyleCnt="1" custScaleX="441265" custScaleY="121582" custLinFactNeighborY="1157">
        <dgm:presLayoutVars>
          <dgm:chPref val="3"/>
        </dgm:presLayoutVars>
      </dgm:prSet>
      <dgm:spPr/>
    </dgm:pt>
    <dgm:pt modelId="{C6E70945-397B-47DA-A3B9-E196D82DDF63}" type="pres">
      <dgm:prSet presAssocID="{1041B462-8F75-4ACD-B769-286202CFB1AF}" presName="hierChild2" presStyleCnt="0"/>
      <dgm:spPr/>
    </dgm:pt>
    <dgm:pt modelId="{23E14E44-9B73-49F0-8CBE-4B6C689D8619}" type="pres">
      <dgm:prSet presAssocID="{50338982-45B4-4A0F-9BA7-D060210F44FC}" presName="Name10" presStyleLbl="parChTrans1D2" presStyleIdx="0" presStyleCnt="2"/>
      <dgm:spPr/>
    </dgm:pt>
    <dgm:pt modelId="{AC625BFE-4A1A-4DDD-B614-82F9474BFEF7}" type="pres">
      <dgm:prSet presAssocID="{3D448BF2-52C8-414A-9F4B-8186D68E2164}" presName="hierRoot2" presStyleCnt="0"/>
      <dgm:spPr/>
    </dgm:pt>
    <dgm:pt modelId="{4AC56059-9546-4BEE-8CAB-25C7F23A07C5}" type="pres">
      <dgm:prSet presAssocID="{3D448BF2-52C8-414A-9F4B-8186D68E2164}" presName="composite2" presStyleCnt="0"/>
      <dgm:spPr/>
    </dgm:pt>
    <dgm:pt modelId="{AB304DD0-C2A3-4D70-92C5-F62FB5D112CC}" type="pres">
      <dgm:prSet presAssocID="{3D448BF2-52C8-414A-9F4B-8186D68E2164}" presName="background2" presStyleLbl="node2" presStyleIdx="0" presStyleCnt="2"/>
      <dgm:spPr>
        <a:solidFill>
          <a:srgbClr val="FF0000"/>
        </a:solidFill>
      </dgm:spPr>
    </dgm:pt>
    <dgm:pt modelId="{92668E04-CD08-48F2-935C-7F26D9AC28C1}" type="pres">
      <dgm:prSet presAssocID="{3D448BF2-52C8-414A-9F4B-8186D68E2164}" presName="text2" presStyleLbl="fgAcc2" presStyleIdx="0" presStyleCnt="2" custScaleX="253795">
        <dgm:presLayoutVars>
          <dgm:chPref val="3"/>
        </dgm:presLayoutVars>
      </dgm:prSet>
      <dgm:spPr/>
    </dgm:pt>
    <dgm:pt modelId="{EFEC0745-E955-4486-8C2D-2006CD461136}" type="pres">
      <dgm:prSet presAssocID="{3D448BF2-52C8-414A-9F4B-8186D68E2164}" presName="hierChild3" presStyleCnt="0"/>
      <dgm:spPr/>
    </dgm:pt>
    <dgm:pt modelId="{855C4AB8-D6C3-49C1-A809-D1936FFD8708}" type="pres">
      <dgm:prSet presAssocID="{8D57AA55-B71A-46C0-9D4E-EBF55D73CBB8}" presName="Name17" presStyleLbl="parChTrans1D3" presStyleIdx="0" presStyleCnt="4"/>
      <dgm:spPr/>
    </dgm:pt>
    <dgm:pt modelId="{00224AA2-C9EA-431E-B61F-13C85DC1E8C5}" type="pres">
      <dgm:prSet presAssocID="{D89E3E4C-E0C4-4DDA-861B-16CF5F7FA0D8}" presName="hierRoot3" presStyleCnt="0"/>
      <dgm:spPr/>
    </dgm:pt>
    <dgm:pt modelId="{C9BF552F-B7D5-40CF-8E2B-814F2B4357F2}" type="pres">
      <dgm:prSet presAssocID="{D89E3E4C-E0C4-4DDA-861B-16CF5F7FA0D8}" presName="composite3" presStyleCnt="0"/>
      <dgm:spPr/>
    </dgm:pt>
    <dgm:pt modelId="{D7649D0B-4E6E-4B69-8651-7730A27EC930}" type="pres">
      <dgm:prSet presAssocID="{D89E3E4C-E0C4-4DDA-861B-16CF5F7FA0D8}" presName="background3" presStyleLbl="node3" presStyleIdx="0" presStyleCnt="4"/>
      <dgm:spPr>
        <a:solidFill>
          <a:srgbClr val="92D050"/>
        </a:solidFill>
      </dgm:spPr>
    </dgm:pt>
    <dgm:pt modelId="{FC21A24D-4F5D-4457-8DBC-EEE92645BE35}" type="pres">
      <dgm:prSet presAssocID="{D89E3E4C-E0C4-4DDA-861B-16CF5F7FA0D8}" presName="text3" presStyleLbl="fgAcc3" presStyleIdx="0" presStyleCnt="4" custScaleX="131042" custScaleY="271008">
        <dgm:presLayoutVars>
          <dgm:chPref val="3"/>
        </dgm:presLayoutVars>
      </dgm:prSet>
      <dgm:spPr/>
    </dgm:pt>
    <dgm:pt modelId="{FDB7329F-ADCD-49E9-BC10-0C3F55615207}" type="pres">
      <dgm:prSet presAssocID="{D89E3E4C-E0C4-4DDA-861B-16CF5F7FA0D8}" presName="hierChild4" presStyleCnt="0"/>
      <dgm:spPr/>
    </dgm:pt>
    <dgm:pt modelId="{1265F79E-C2F0-4DE3-9C0C-EB272DB61615}" type="pres">
      <dgm:prSet presAssocID="{4A961883-70C0-4BF0-9D32-E27E5B486785}" presName="Name17" presStyleLbl="parChTrans1D3" presStyleIdx="1" presStyleCnt="4"/>
      <dgm:spPr/>
    </dgm:pt>
    <dgm:pt modelId="{64E69AE6-9EC9-490A-9C34-8CACDE051979}" type="pres">
      <dgm:prSet presAssocID="{24625516-8494-4601-A677-76565DBD3730}" presName="hierRoot3" presStyleCnt="0"/>
      <dgm:spPr/>
    </dgm:pt>
    <dgm:pt modelId="{4183320C-4F64-440D-BDF1-6423652C14AE}" type="pres">
      <dgm:prSet presAssocID="{24625516-8494-4601-A677-76565DBD3730}" presName="composite3" presStyleCnt="0"/>
      <dgm:spPr/>
    </dgm:pt>
    <dgm:pt modelId="{6ED338D0-889F-45DC-B101-06745E9D339C}" type="pres">
      <dgm:prSet presAssocID="{24625516-8494-4601-A677-76565DBD3730}" presName="background3" presStyleLbl="node3" presStyleIdx="1" presStyleCnt="4"/>
      <dgm:spPr>
        <a:solidFill>
          <a:srgbClr val="92D050"/>
        </a:solidFill>
      </dgm:spPr>
    </dgm:pt>
    <dgm:pt modelId="{A92CFAC5-D3BA-4E70-A7B4-B23178C67545}" type="pres">
      <dgm:prSet presAssocID="{24625516-8494-4601-A677-76565DBD3730}" presName="text3" presStyleLbl="fgAcc3" presStyleIdx="1" presStyleCnt="4" custScaleX="131042" custScaleY="270845">
        <dgm:presLayoutVars>
          <dgm:chPref val="3"/>
        </dgm:presLayoutVars>
      </dgm:prSet>
      <dgm:spPr/>
    </dgm:pt>
    <dgm:pt modelId="{0643C65F-D4C6-47B2-A6B4-6E956F8A97D5}" type="pres">
      <dgm:prSet presAssocID="{24625516-8494-4601-A677-76565DBD3730}" presName="hierChild4" presStyleCnt="0"/>
      <dgm:spPr/>
    </dgm:pt>
    <dgm:pt modelId="{55508172-320F-4A27-9365-4420F2091312}" type="pres">
      <dgm:prSet presAssocID="{2844FE7F-D786-4356-A227-24A6C503BCE7}" presName="Name10" presStyleLbl="parChTrans1D2" presStyleIdx="1" presStyleCnt="2"/>
      <dgm:spPr/>
    </dgm:pt>
    <dgm:pt modelId="{C4A8A85F-9696-4BDC-B30E-27D98DBC61D8}" type="pres">
      <dgm:prSet presAssocID="{D5E46C61-798A-45ED-98F2-D820A0552DC8}" presName="hierRoot2" presStyleCnt="0"/>
      <dgm:spPr/>
    </dgm:pt>
    <dgm:pt modelId="{03B555C6-21F4-49C4-A65B-1C8E52C328E4}" type="pres">
      <dgm:prSet presAssocID="{D5E46C61-798A-45ED-98F2-D820A0552DC8}" presName="composite2" presStyleCnt="0"/>
      <dgm:spPr/>
    </dgm:pt>
    <dgm:pt modelId="{87EB8CB5-FC09-45E8-9AF1-EA842223D7DB}" type="pres">
      <dgm:prSet presAssocID="{D5E46C61-798A-45ED-98F2-D820A0552DC8}" presName="background2" presStyleLbl="node2" presStyleIdx="1" presStyleCnt="2"/>
      <dgm:spPr>
        <a:solidFill>
          <a:srgbClr val="FFFF00"/>
        </a:solidFill>
      </dgm:spPr>
    </dgm:pt>
    <dgm:pt modelId="{B83A480F-EA1B-4A25-A988-007B4F9C4C5F}" type="pres">
      <dgm:prSet presAssocID="{D5E46C61-798A-45ED-98F2-D820A0552DC8}" presName="text2" presStyleLbl="fgAcc2" presStyleIdx="1" presStyleCnt="2" custScaleX="258222">
        <dgm:presLayoutVars>
          <dgm:chPref val="3"/>
        </dgm:presLayoutVars>
      </dgm:prSet>
      <dgm:spPr/>
    </dgm:pt>
    <dgm:pt modelId="{CDD85317-BDE9-4F77-BB7D-0E55F2A99B21}" type="pres">
      <dgm:prSet presAssocID="{D5E46C61-798A-45ED-98F2-D820A0552DC8}" presName="hierChild3" presStyleCnt="0"/>
      <dgm:spPr/>
    </dgm:pt>
    <dgm:pt modelId="{27083D0B-93EE-46A3-934F-F575BF7ECF16}" type="pres">
      <dgm:prSet presAssocID="{FAE4FFD7-9288-4ECF-8794-F0D82C8DDDBE}" presName="Name17" presStyleLbl="parChTrans1D3" presStyleIdx="2" presStyleCnt="4"/>
      <dgm:spPr/>
    </dgm:pt>
    <dgm:pt modelId="{7F45D729-E160-4099-9782-2213F8F6B365}" type="pres">
      <dgm:prSet presAssocID="{72E8A9C1-570E-464C-BD9D-59A22D83BBF8}" presName="hierRoot3" presStyleCnt="0"/>
      <dgm:spPr/>
    </dgm:pt>
    <dgm:pt modelId="{69CA3CB0-693D-4C83-B25D-04CAFAB00231}" type="pres">
      <dgm:prSet presAssocID="{72E8A9C1-570E-464C-BD9D-59A22D83BBF8}" presName="composite3" presStyleCnt="0"/>
      <dgm:spPr/>
    </dgm:pt>
    <dgm:pt modelId="{304992F9-E00A-4F5D-93BB-4CEEA7EDF113}" type="pres">
      <dgm:prSet presAssocID="{72E8A9C1-570E-464C-BD9D-59A22D83BBF8}" presName="background3" presStyleLbl="node3" presStyleIdx="2" presStyleCnt="4"/>
      <dgm:spPr/>
    </dgm:pt>
    <dgm:pt modelId="{C8BC3110-325E-475B-B896-B4D202C2F81E}" type="pres">
      <dgm:prSet presAssocID="{72E8A9C1-570E-464C-BD9D-59A22D83BBF8}" presName="text3" presStyleLbl="fgAcc3" presStyleIdx="2" presStyleCnt="4" custScaleX="131042" custScaleY="292204">
        <dgm:presLayoutVars>
          <dgm:chPref val="3"/>
        </dgm:presLayoutVars>
      </dgm:prSet>
      <dgm:spPr/>
    </dgm:pt>
    <dgm:pt modelId="{6A76F537-6F84-4ACD-A152-9E3C1596FED4}" type="pres">
      <dgm:prSet presAssocID="{72E8A9C1-570E-464C-BD9D-59A22D83BBF8}" presName="hierChild4" presStyleCnt="0"/>
      <dgm:spPr/>
    </dgm:pt>
    <dgm:pt modelId="{5C0053B8-A06D-4DAD-B4D2-8F381DA7092C}" type="pres">
      <dgm:prSet presAssocID="{120AADFE-5CBE-4749-817A-6E252642A049}" presName="Name17" presStyleLbl="parChTrans1D3" presStyleIdx="3" presStyleCnt="4"/>
      <dgm:spPr/>
    </dgm:pt>
    <dgm:pt modelId="{77D8F8F3-EBD4-447A-8BB5-A17581736027}" type="pres">
      <dgm:prSet presAssocID="{655378B8-2571-4037-B824-8E699AC18212}" presName="hierRoot3" presStyleCnt="0"/>
      <dgm:spPr/>
    </dgm:pt>
    <dgm:pt modelId="{A30610B8-26F8-4E38-9DB7-01E55DAA2B6A}" type="pres">
      <dgm:prSet presAssocID="{655378B8-2571-4037-B824-8E699AC18212}" presName="composite3" presStyleCnt="0"/>
      <dgm:spPr/>
    </dgm:pt>
    <dgm:pt modelId="{E273AA32-8566-4840-B7A6-FE5F2C4E398D}" type="pres">
      <dgm:prSet presAssocID="{655378B8-2571-4037-B824-8E699AC18212}" presName="background3" presStyleLbl="node3" presStyleIdx="3" presStyleCnt="4"/>
      <dgm:spPr/>
    </dgm:pt>
    <dgm:pt modelId="{0B7CEC48-EF13-4AD5-88E6-B2F513662472}" type="pres">
      <dgm:prSet presAssocID="{655378B8-2571-4037-B824-8E699AC18212}" presName="text3" presStyleLbl="fgAcc3" presStyleIdx="3" presStyleCnt="4" custScaleX="131042" custScaleY="270845">
        <dgm:presLayoutVars>
          <dgm:chPref val="3"/>
        </dgm:presLayoutVars>
      </dgm:prSet>
      <dgm:spPr/>
    </dgm:pt>
    <dgm:pt modelId="{9154FDB2-179B-43D3-9E08-5CFD1390754F}" type="pres">
      <dgm:prSet presAssocID="{655378B8-2571-4037-B824-8E699AC18212}" presName="hierChild4" presStyleCnt="0"/>
      <dgm:spPr/>
    </dgm:pt>
  </dgm:ptLst>
  <dgm:cxnLst>
    <dgm:cxn modelId="{3B277102-EFA5-4F3A-8AAC-125A34DDEAC8}" type="presOf" srcId="{72E8A9C1-570E-464C-BD9D-59A22D83BBF8}" destId="{C8BC3110-325E-475B-B896-B4D202C2F81E}" srcOrd="0" destOrd="0" presId="urn:microsoft.com/office/officeart/2005/8/layout/hierarchy1"/>
    <dgm:cxn modelId="{A03B2E0A-005D-4556-9718-7483801A6DEC}" type="presOf" srcId="{655378B8-2571-4037-B824-8E699AC18212}" destId="{0B7CEC48-EF13-4AD5-88E6-B2F513662472}" srcOrd="0" destOrd="0" presId="urn:microsoft.com/office/officeart/2005/8/layout/hierarchy1"/>
    <dgm:cxn modelId="{46072524-98CC-49A5-AE82-90827F79BDD7}" type="presOf" srcId="{2844FE7F-D786-4356-A227-24A6C503BCE7}" destId="{55508172-320F-4A27-9365-4420F2091312}" srcOrd="0" destOrd="0" presId="urn:microsoft.com/office/officeart/2005/8/layout/hierarchy1"/>
    <dgm:cxn modelId="{8DFF4C28-89AB-4F16-A640-53897FA5384F}" srcId="{3D448BF2-52C8-414A-9F4B-8186D68E2164}" destId="{24625516-8494-4601-A677-76565DBD3730}" srcOrd="1" destOrd="0" parTransId="{4A961883-70C0-4BF0-9D32-E27E5B486785}" sibTransId="{5BE59A79-9A44-409D-8BC4-EB160843B7A2}"/>
    <dgm:cxn modelId="{AAB32861-35AC-48E8-9C9A-44575C523FE3}" srcId="{1041B462-8F75-4ACD-B769-286202CFB1AF}" destId="{3D448BF2-52C8-414A-9F4B-8186D68E2164}" srcOrd="0" destOrd="0" parTransId="{50338982-45B4-4A0F-9BA7-D060210F44FC}" sibTransId="{C8624E97-1BE0-40E6-919B-715C5B4C5580}"/>
    <dgm:cxn modelId="{31162E71-33FA-472F-86C2-4B15B1FED74D}" type="presOf" srcId="{1041B462-8F75-4ACD-B769-286202CFB1AF}" destId="{101E6193-A3C7-40A9-820E-44B405B433EA}" srcOrd="0" destOrd="0" presId="urn:microsoft.com/office/officeart/2005/8/layout/hierarchy1"/>
    <dgm:cxn modelId="{CF26917D-BA08-43B6-8D23-511FC6C184FC}" srcId="{D5E46C61-798A-45ED-98F2-D820A0552DC8}" destId="{72E8A9C1-570E-464C-BD9D-59A22D83BBF8}" srcOrd="0" destOrd="0" parTransId="{FAE4FFD7-9288-4ECF-8794-F0D82C8DDDBE}" sibTransId="{8AD7EAA8-200B-48D4-A20E-B6303ACB397E}"/>
    <dgm:cxn modelId="{DFBA437F-35A7-4919-85CC-0A13564CAEB8}" type="presOf" srcId="{D5E46C61-798A-45ED-98F2-D820A0552DC8}" destId="{B83A480F-EA1B-4A25-A988-007B4F9C4C5F}" srcOrd="0" destOrd="0" presId="urn:microsoft.com/office/officeart/2005/8/layout/hierarchy1"/>
    <dgm:cxn modelId="{68635084-1346-462B-B312-2004FD8DA2BF}" srcId="{3D448BF2-52C8-414A-9F4B-8186D68E2164}" destId="{D89E3E4C-E0C4-4DDA-861B-16CF5F7FA0D8}" srcOrd="0" destOrd="0" parTransId="{8D57AA55-B71A-46C0-9D4E-EBF55D73CBB8}" sibTransId="{C64BD281-054B-4522-A415-0335AF27E820}"/>
    <dgm:cxn modelId="{854CA98E-A349-4F37-882E-0286E9846723}" srcId="{D5E46C61-798A-45ED-98F2-D820A0552DC8}" destId="{655378B8-2571-4037-B824-8E699AC18212}" srcOrd="1" destOrd="0" parTransId="{120AADFE-5CBE-4749-817A-6E252642A049}" sibTransId="{0DA39366-54C8-441D-A23A-71BA0C962D06}"/>
    <dgm:cxn modelId="{B7AA459D-3364-4334-91FF-A848E1CB9E5F}" type="presOf" srcId="{3D448BF2-52C8-414A-9F4B-8186D68E2164}" destId="{92668E04-CD08-48F2-935C-7F26D9AC28C1}" srcOrd="0" destOrd="0" presId="urn:microsoft.com/office/officeart/2005/8/layout/hierarchy1"/>
    <dgm:cxn modelId="{561B04AF-DA35-4C35-84D8-291E9F479F8D}" type="presOf" srcId="{4A961883-70C0-4BF0-9D32-E27E5B486785}" destId="{1265F79E-C2F0-4DE3-9C0C-EB272DB61615}" srcOrd="0" destOrd="0" presId="urn:microsoft.com/office/officeart/2005/8/layout/hierarchy1"/>
    <dgm:cxn modelId="{615E0FB1-FEFA-420B-8BCF-B6918E72E150}" type="presOf" srcId="{D89E3E4C-E0C4-4DDA-861B-16CF5F7FA0D8}" destId="{FC21A24D-4F5D-4457-8DBC-EEE92645BE35}" srcOrd="0" destOrd="0" presId="urn:microsoft.com/office/officeart/2005/8/layout/hierarchy1"/>
    <dgm:cxn modelId="{F18A98B1-E81E-4D0B-B8A9-DB04A6A4A4A4}" type="presOf" srcId="{5C0D7739-2682-4CF7-9577-F390DCB2D6EC}" destId="{6CA9834C-208D-4332-8D95-0B59D6390373}" srcOrd="0" destOrd="0" presId="urn:microsoft.com/office/officeart/2005/8/layout/hierarchy1"/>
    <dgm:cxn modelId="{504EBCC0-4BC7-4A66-ADCC-88E2D3D2D644}" type="presOf" srcId="{120AADFE-5CBE-4749-817A-6E252642A049}" destId="{5C0053B8-A06D-4DAD-B4D2-8F381DA7092C}" srcOrd="0" destOrd="0" presId="urn:microsoft.com/office/officeart/2005/8/layout/hierarchy1"/>
    <dgm:cxn modelId="{5A2EF9E4-FB1B-459F-8D64-08B77A3322DE}" type="presOf" srcId="{50338982-45B4-4A0F-9BA7-D060210F44FC}" destId="{23E14E44-9B73-49F0-8CBE-4B6C689D8619}" srcOrd="0" destOrd="0" presId="urn:microsoft.com/office/officeart/2005/8/layout/hierarchy1"/>
    <dgm:cxn modelId="{4C079CEA-9DAF-4235-83E8-262090C5F98C}" type="presOf" srcId="{FAE4FFD7-9288-4ECF-8794-F0D82C8DDDBE}" destId="{27083D0B-93EE-46A3-934F-F575BF7ECF16}" srcOrd="0" destOrd="0" presId="urn:microsoft.com/office/officeart/2005/8/layout/hierarchy1"/>
    <dgm:cxn modelId="{8547B2F5-9197-4F16-97CB-C75D8D88BCBB}" srcId="{5C0D7739-2682-4CF7-9577-F390DCB2D6EC}" destId="{1041B462-8F75-4ACD-B769-286202CFB1AF}" srcOrd="0" destOrd="0" parTransId="{DDA0C5FC-D6E6-4A90-B2BC-3FAB40FEEAD2}" sibTransId="{F1B951FA-6FE0-4D29-B53F-419DB6EB2352}"/>
    <dgm:cxn modelId="{B51483F6-DE21-44F3-80AA-38F559A7D336}" srcId="{1041B462-8F75-4ACD-B769-286202CFB1AF}" destId="{D5E46C61-798A-45ED-98F2-D820A0552DC8}" srcOrd="1" destOrd="0" parTransId="{2844FE7F-D786-4356-A227-24A6C503BCE7}" sibTransId="{2FB76EA3-B7B5-49DE-A7AE-FB4FE289E682}"/>
    <dgm:cxn modelId="{E27AC3F7-BC67-47C4-8ECF-3CC9CE71A7E7}" type="presOf" srcId="{8D57AA55-B71A-46C0-9D4E-EBF55D73CBB8}" destId="{855C4AB8-D6C3-49C1-A809-D1936FFD8708}" srcOrd="0" destOrd="0" presId="urn:microsoft.com/office/officeart/2005/8/layout/hierarchy1"/>
    <dgm:cxn modelId="{C01E95FB-FADF-4B93-B285-01FB4B9245C3}" type="presOf" srcId="{24625516-8494-4601-A677-76565DBD3730}" destId="{A92CFAC5-D3BA-4E70-A7B4-B23178C67545}" srcOrd="0" destOrd="0" presId="urn:microsoft.com/office/officeart/2005/8/layout/hierarchy1"/>
    <dgm:cxn modelId="{038BA6DF-2D66-4393-8D13-FE04EDD88F91}" type="presParOf" srcId="{6CA9834C-208D-4332-8D95-0B59D6390373}" destId="{22FA3CB8-EB30-4230-BF2F-67339511A00A}" srcOrd="0" destOrd="0" presId="urn:microsoft.com/office/officeart/2005/8/layout/hierarchy1"/>
    <dgm:cxn modelId="{70C9CA95-0E41-4119-B0E4-ABFAD27486EF}" type="presParOf" srcId="{22FA3CB8-EB30-4230-BF2F-67339511A00A}" destId="{EF78E6C1-58CC-4AC2-A925-0E8FA89E3665}" srcOrd="0" destOrd="0" presId="urn:microsoft.com/office/officeart/2005/8/layout/hierarchy1"/>
    <dgm:cxn modelId="{4897CE51-560C-4A76-A749-1EB29A75E172}" type="presParOf" srcId="{EF78E6C1-58CC-4AC2-A925-0E8FA89E3665}" destId="{7112EB2A-1FD2-4583-9D3B-97B273A0F15E}" srcOrd="0" destOrd="0" presId="urn:microsoft.com/office/officeart/2005/8/layout/hierarchy1"/>
    <dgm:cxn modelId="{2E250E2D-0954-4D48-8A93-A00F895EF811}" type="presParOf" srcId="{EF78E6C1-58CC-4AC2-A925-0E8FA89E3665}" destId="{101E6193-A3C7-40A9-820E-44B405B433EA}" srcOrd="1" destOrd="0" presId="urn:microsoft.com/office/officeart/2005/8/layout/hierarchy1"/>
    <dgm:cxn modelId="{3B5AC06F-5BC0-476A-86DA-9441B0119D75}" type="presParOf" srcId="{22FA3CB8-EB30-4230-BF2F-67339511A00A}" destId="{C6E70945-397B-47DA-A3B9-E196D82DDF63}" srcOrd="1" destOrd="0" presId="urn:microsoft.com/office/officeart/2005/8/layout/hierarchy1"/>
    <dgm:cxn modelId="{065A6070-E63A-4320-A112-7D8CF3381DCD}" type="presParOf" srcId="{C6E70945-397B-47DA-A3B9-E196D82DDF63}" destId="{23E14E44-9B73-49F0-8CBE-4B6C689D8619}" srcOrd="0" destOrd="0" presId="urn:microsoft.com/office/officeart/2005/8/layout/hierarchy1"/>
    <dgm:cxn modelId="{40B04FC5-1C6A-4F54-8E98-FA979F4132C4}" type="presParOf" srcId="{C6E70945-397B-47DA-A3B9-E196D82DDF63}" destId="{AC625BFE-4A1A-4DDD-B614-82F9474BFEF7}" srcOrd="1" destOrd="0" presId="urn:microsoft.com/office/officeart/2005/8/layout/hierarchy1"/>
    <dgm:cxn modelId="{1515A985-5ADE-4FCB-8223-4FD413534455}" type="presParOf" srcId="{AC625BFE-4A1A-4DDD-B614-82F9474BFEF7}" destId="{4AC56059-9546-4BEE-8CAB-25C7F23A07C5}" srcOrd="0" destOrd="0" presId="urn:microsoft.com/office/officeart/2005/8/layout/hierarchy1"/>
    <dgm:cxn modelId="{061A46B9-711B-454E-8BBA-8BB1A1BDC5D5}" type="presParOf" srcId="{4AC56059-9546-4BEE-8CAB-25C7F23A07C5}" destId="{AB304DD0-C2A3-4D70-92C5-F62FB5D112CC}" srcOrd="0" destOrd="0" presId="urn:microsoft.com/office/officeart/2005/8/layout/hierarchy1"/>
    <dgm:cxn modelId="{F9AA27FA-5029-41A6-8E52-DFFD7BCBBDBB}" type="presParOf" srcId="{4AC56059-9546-4BEE-8CAB-25C7F23A07C5}" destId="{92668E04-CD08-48F2-935C-7F26D9AC28C1}" srcOrd="1" destOrd="0" presId="urn:microsoft.com/office/officeart/2005/8/layout/hierarchy1"/>
    <dgm:cxn modelId="{6030A6BE-BC15-44AB-913E-D6BE5A2A3506}" type="presParOf" srcId="{AC625BFE-4A1A-4DDD-B614-82F9474BFEF7}" destId="{EFEC0745-E955-4486-8C2D-2006CD461136}" srcOrd="1" destOrd="0" presId="urn:microsoft.com/office/officeart/2005/8/layout/hierarchy1"/>
    <dgm:cxn modelId="{55A12D8F-65AE-48BD-B353-9B577380CF59}" type="presParOf" srcId="{EFEC0745-E955-4486-8C2D-2006CD461136}" destId="{855C4AB8-D6C3-49C1-A809-D1936FFD8708}" srcOrd="0" destOrd="0" presId="urn:microsoft.com/office/officeart/2005/8/layout/hierarchy1"/>
    <dgm:cxn modelId="{49D9AFF9-03BD-4425-A504-7C8F30B79721}" type="presParOf" srcId="{EFEC0745-E955-4486-8C2D-2006CD461136}" destId="{00224AA2-C9EA-431E-B61F-13C85DC1E8C5}" srcOrd="1" destOrd="0" presId="urn:microsoft.com/office/officeart/2005/8/layout/hierarchy1"/>
    <dgm:cxn modelId="{C934C9E9-0B31-48DF-B722-1363581F0FC9}" type="presParOf" srcId="{00224AA2-C9EA-431E-B61F-13C85DC1E8C5}" destId="{C9BF552F-B7D5-40CF-8E2B-814F2B4357F2}" srcOrd="0" destOrd="0" presId="urn:microsoft.com/office/officeart/2005/8/layout/hierarchy1"/>
    <dgm:cxn modelId="{5EE6752B-3B7C-4E86-BB84-BB789F0669B2}" type="presParOf" srcId="{C9BF552F-B7D5-40CF-8E2B-814F2B4357F2}" destId="{D7649D0B-4E6E-4B69-8651-7730A27EC930}" srcOrd="0" destOrd="0" presId="urn:microsoft.com/office/officeart/2005/8/layout/hierarchy1"/>
    <dgm:cxn modelId="{BB6DA6CD-7787-4EDB-BF2F-AAB67373E998}" type="presParOf" srcId="{C9BF552F-B7D5-40CF-8E2B-814F2B4357F2}" destId="{FC21A24D-4F5D-4457-8DBC-EEE92645BE35}" srcOrd="1" destOrd="0" presId="urn:microsoft.com/office/officeart/2005/8/layout/hierarchy1"/>
    <dgm:cxn modelId="{16D49688-3F72-45C7-9DF3-63F8039ECFAA}" type="presParOf" srcId="{00224AA2-C9EA-431E-B61F-13C85DC1E8C5}" destId="{FDB7329F-ADCD-49E9-BC10-0C3F55615207}" srcOrd="1" destOrd="0" presId="urn:microsoft.com/office/officeart/2005/8/layout/hierarchy1"/>
    <dgm:cxn modelId="{7147F5F9-5060-46A6-A8B4-4518E7FD8821}" type="presParOf" srcId="{EFEC0745-E955-4486-8C2D-2006CD461136}" destId="{1265F79E-C2F0-4DE3-9C0C-EB272DB61615}" srcOrd="2" destOrd="0" presId="urn:microsoft.com/office/officeart/2005/8/layout/hierarchy1"/>
    <dgm:cxn modelId="{1F4DBE16-08EB-4B6F-A1B6-673F6C1847AA}" type="presParOf" srcId="{EFEC0745-E955-4486-8C2D-2006CD461136}" destId="{64E69AE6-9EC9-490A-9C34-8CACDE051979}" srcOrd="3" destOrd="0" presId="urn:microsoft.com/office/officeart/2005/8/layout/hierarchy1"/>
    <dgm:cxn modelId="{45CF36E3-EB60-4478-BFEC-5BB6703B5E25}" type="presParOf" srcId="{64E69AE6-9EC9-490A-9C34-8CACDE051979}" destId="{4183320C-4F64-440D-BDF1-6423652C14AE}" srcOrd="0" destOrd="0" presId="urn:microsoft.com/office/officeart/2005/8/layout/hierarchy1"/>
    <dgm:cxn modelId="{0BD64D47-53B7-47A1-8A79-65B3BDC1F2FE}" type="presParOf" srcId="{4183320C-4F64-440D-BDF1-6423652C14AE}" destId="{6ED338D0-889F-45DC-B101-06745E9D339C}" srcOrd="0" destOrd="0" presId="urn:microsoft.com/office/officeart/2005/8/layout/hierarchy1"/>
    <dgm:cxn modelId="{0A946B85-F52D-4742-87FE-1EA87AF78266}" type="presParOf" srcId="{4183320C-4F64-440D-BDF1-6423652C14AE}" destId="{A92CFAC5-D3BA-4E70-A7B4-B23178C67545}" srcOrd="1" destOrd="0" presId="urn:microsoft.com/office/officeart/2005/8/layout/hierarchy1"/>
    <dgm:cxn modelId="{4D42098D-5511-4D00-A5FA-CF191DD15091}" type="presParOf" srcId="{64E69AE6-9EC9-490A-9C34-8CACDE051979}" destId="{0643C65F-D4C6-47B2-A6B4-6E956F8A97D5}" srcOrd="1" destOrd="0" presId="urn:microsoft.com/office/officeart/2005/8/layout/hierarchy1"/>
    <dgm:cxn modelId="{D26BC53C-C6EC-4FA7-8664-E49C440F0428}" type="presParOf" srcId="{C6E70945-397B-47DA-A3B9-E196D82DDF63}" destId="{55508172-320F-4A27-9365-4420F2091312}" srcOrd="2" destOrd="0" presId="urn:microsoft.com/office/officeart/2005/8/layout/hierarchy1"/>
    <dgm:cxn modelId="{FA8284A7-2180-4421-ABDF-94A366D41820}" type="presParOf" srcId="{C6E70945-397B-47DA-A3B9-E196D82DDF63}" destId="{C4A8A85F-9696-4BDC-B30E-27D98DBC61D8}" srcOrd="3" destOrd="0" presId="urn:microsoft.com/office/officeart/2005/8/layout/hierarchy1"/>
    <dgm:cxn modelId="{391397C7-6348-42DC-995A-3469A992CE4D}" type="presParOf" srcId="{C4A8A85F-9696-4BDC-B30E-27D98DBC61D8}" destId="{03B555C6-21F4-49C4-A65B-1C8E52C328E4}" srcOrd="0" destOrd="0" presId="urn:microsoft.com/office/officeart/2005/8/layout/hierarchy1"/>
    <dgm:cxn modelId="{25BD4E5B-84AD-4004-98C8-B26D868659BF}" type="presParOf" srcId="{03B555C6-21F4-49C4-A65B-1C8E52C328E4}" destId="{87EB8CB5-FC09-45E8-9AF1-EA842223D7DB}" srcOrd="0" destOrd="0" presId="urn:microsoft.com/office/officeart/2005/8/layout/hierarchy1"/>
    <dgm:cxn modelId="{740A4D56-9515-4DCA-9CF7-C0EF1B5504B2}" type="presParOf" srcId="{03B555C6-21F4-49C4-A65B-1C8E52C328E4}" destId="{B83A480F-EA1B-4A25-A988-007B4F9C4C5F}" srcOrd="1" destOrd="0" presId="urn:microsoft.com/office/officeart/2005/8/layout/hierarchy1"/>
    <dgm:cxn modelId="{57759CBD-235E-4489-8689-E18C6738A704}" type="presParOf" srcId="{C4A8A85F-9696-4BDC-B30E-27D98DBC61D8}" destId="{CDD85317-BDE9-4F77-BB7D-0E55F2A99B21}" srcOrd="1" destOrd="0" presId="urn:microsoft.com/office/officeart/2005/8/layout/hierarchy1"/>
    <dgm:cxn modelId="{572E0714-1E17-4363-86B4-EDDCFBA10637}" type="presParOf" srcId="{CDD85317-BDE9-4F77-BB7D-0E55F2A99B21}" destId="{27083D0B-93EE-46A3-934F-F575BF7ECF16}" srcOrd="0" destOrd="0" presId="urn:microsoft.com/office/officeart/2005/8/layout/hierarchy1"/>
    <dgm:cxn modelId="{EB894456-EFB9-4E6A-8A23-6B73158F26A1}" type="presParOf" srcId="{CDD85317-BDE9-4F77-BB7D-0E55F2A99B21}" destId="{7F45D729-E160-4099-9782-2213F8F6B365}" srcOrd="1" destOrd="0" presId="urn:microsoft.com/office/officeart/2005/8/layout/hierarchy1"/>
    <dgm:cxn modelId="{EE4C3C90-49FD-4BC1-B41E-959C28B6947C}" type="presParOf" srcId="{7F45D729-E160-4099-9782-2213F8F6B365}" destId="{69CA3CB0-693D-4C83-B25D-04CAFAB00231}" srcOrd="0" destOrd="0" presId="urn:microsoft.com/office/officeart/2005/8/layout/hierarchy1"/>
    <dgm:cxn modelId="{BC6B1237-F510-4F03-B932-5B5A1C796CA6}" type="presParOf" srcId="{69CA3CB0-693D-4C83-B25D-04CAFAB00231}" destId="{304992F9-E00A-4F5D-93BB-4CEEA7EDF113}" srcOrd="0" destOrd="0" presId="urn:microsoft.com/office/officeart/2005/8/layout/hierarchy1"/>
    <dgm:cxn modelId="{BEE8AE65-4242-4D3F-B52C-32CE664A8874}" type="presParOf" srcId="{69CA3CB0-693D-4C83-B25D-04CAFAB00231}" destId="{C8BC3110-325E-475B-B896-B4D202C2F81E}" srcOrd="1" destOrd="0" presId="urn:microsoft.com/office/officeart/2005/8/layout/hierarchy1"/>
    <dgm:cxn modelId="{881F1506-038E-4FA1-A5AD-B565B6302AE9}" type="presParOf" srcId="{7F45D729-E160-4099-9782-2213F8F6B365}" destId="{6A76F537-6F84-4ACD-A152-9E3C1596FED4}" srcOrd="1" destOrd="0" presId="urn:microsoft.com/office/officeart/2005/8/layout/hierarchy1"/>
    <dgm:cxn modelId="{4F71C6EB-11F7-478E-A7F0-4DB738A54551}" type="presParOf" srcId="{CDD85317-BDE9-4F77-BB7D-0E55F2A99B21}" destId="{5C0053B8-A06D-4DAD-B4D2-8F381DA7092C}" srcOrd="2" destOrd="0" presId="urn:microsoft.com/office/officeart/2005/8/layout/hierarchy1"/>
    <dgm:cxn modelId="{8A114D1F-9550-4254-89F0-FE1CB3508BAF}" type="presParOf" srcId="{CDD85317-BDE9-4F77-BB7D-0E55F2A99B21}" destId="{77D8F8F3-EBD4-447A-8BB5-A17581736027}" srcOrd="3" destOrd="0" presId="urn:microsoft.com/office/officeart/2005/8/layout/hierarchy1"/>
    <dgm:cxn modelId="{AEB3D9B1-6690-4E3B-B211-F04961DB8875}" type="presParOf" srcId="{77D8F8F3-EBD4-447A-8BB5-A17581736027}" destId="{A30610B8-26F8-4E38-9DB7-01E55DAA2B6A}" srcOrd="0" destOrd="0" presId="urn:microsoft.com/office/officeart/2005/8/layout/hierarchy1"/>
    <dgm:cxn modelId="{1A1D0349-A36C-4BC0-803F-849AB6C86E3D}" type="presParOf" srcId="{A30610B8-26F8-4E38-9DB7-01E55DAA2B6A}" destId="{E273AA32-8566-4840-B7A6-FE5F2C4E398D}" srcOrd="0" destOrd="0" presId="urn:microsoft.com/office/officeart/2005/8/layout/hierarchy1"/>
    <dgm:cxn modelId="{DC110821-9521-450F-8C18-BF5B1771F273}" type="presParOf" srcId="{A30610B8-26F8-4E38-9DB7-01E55DAA2B6A}" destId="{0B7CEC48-EF13-4AD5-88E6-B2F513662472}" srcOrd="1" destOrd="0" presId="urn:microsoft.com/office/officeart/2005/8/layout/hierarchy1"/>
    <dgm:cxn modelId="{DF326BF9-4A31-41BA-B8CF-9E671F4288FB}" type="presParOf" srcId="{77D8F8F3-EBD4-447A-8BB5-A17581736027}" destId="{9154FDB2-179B-43D3-9E08-5CFD1390754F}"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67D999-B1F8-45DC-90C4-75819235694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F7CDA1A-396A-4865-86C3-980ACE23413E}">
      <dgm:prSet phldrT="[Text]" custT="1"/>
      <dgm:spPr>
        <a:solidFill>
          <a:srgbClr val="0070C0"/>
        </a:solidFill>
      </dgm:spPr>
      <dgm:t>
        <a:bodyPr/>
        <a:lstStyle/>
        <a:p>
          <a:pPr algn="just"/>
          <a:r>
            <a:rPr lang="en-US" sz="1600" kern="1200" dirty="0">
              <a:solidFill>
                <a:schemeClr val="bg1"/>
              </a:solidFill>
              <a:latin typeface="Arial" panose="020B0604020202020204" pitchFamily="34" charset="0"/>
              <a:ea typeface="Roboto Cn" pitchFamily="2" charset="0"/>
              <a:cs typeface="Arial" panose="020B0604020202020204" pitchFamily="34" charset="0"/>
            </a:rPr>
            <a:t>Cho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phép</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Sở</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Giáo</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dục</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và</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Đào</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tạo</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khởi</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tạo</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kỳ</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tuyển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sinh</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cấu</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hình</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thông</a:t>
          </a:r>
          <a:r>
            <a:rPr lang="en-US" sz="1600" kern="1200" dirty="0">
              <a:solidFill>
                <a:schemeClr val="bg1"/>
              </a:solidFill>
              <a:latin typeface="Arial" panose="020B0604020202020204" pitchFamily="34" charset="0"/>
              <a:ea typeface="Roboto Cn" pitchFamily="2" charset="0"/>
              <a:cs typeface="Arial" panose="020B0604020202020204" pitchFamily="34" charset="0"/>
            </a:rPr>
            <a:t> tin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tuyển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sinh</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và</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theo</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dõi</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hồ</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sơ</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giám</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sát</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xử</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lý</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trong</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đơn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vị</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Phòng</a:t>
          </a:r>
          <a:r>
            <a:rPr lang="en-US" sz="1600" kern="1200" dirty="0">
              <a:solidFill>
                <a:schemeClr val="bg1"/>
              </a:solidFill>
              <a:latin typeface="Arial" panose="020B0604020202020204" pitchFamily="34" charset="0"/>
              <a:ea typeface="Roboto Cn" pitchFamily="2" charset="0"/>
              <a:cs typeface="Arial" panose="020B0604020202020204" pitchFamily="34" charset="0"/>
            </a:rPr>
            <a:t>/</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Sở</a:t>
          </a:r>
          <a:endParaRPr lang="en-US" sz="1600" kern="1200" dirty="0">
            <a:solidFill>
              <a:schemeClr val="bg1"/>
            </a:solidFill>
            <a:latin typeface="Arial" panose="020B0604020202020204" pitchFamily="34" charset="0"/>
            <a:ea typeface="Roboto Cn" pitchFamily="2" charset="0"/>
            <a:cs typeface="Arial" panose="020B0604020202020204" pitchFamily="34" charset="0"/>
          </a:endParaRPr>
        </a:p>
        <a:p>
          <a:pPr algn="just"/>
          <a:r>
            <a:rPr lang="en-US" sz="1600" kern="1200" dirty="0">
              <a:solidFill>
                <a:schemeClr val="bg1"/>
              </a:solidFill>
              <a:latin typeface="Arial" panose="020B0604020202020204" pitchFamily="34" charset="0"/>
              <a:ea typeface="Roboto Cn" pitchFamily="2" charset="0"/>
              <a:cs typeface="Arial" panose="020B0604020202020204" pitchFamily="34" charset="0"/>
            </a:rPr>
            <a:t>Cho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phép</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nhà</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trường</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quản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lý</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hồ</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sơ</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xử</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lý</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hồ</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sơ</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bằng</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cách</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xem</a:t>
          </a:r>
          <a:r>
            <a:rPr lang="en-US" sz="1600" kern="1200" dirty="0">
              <a:solidFill>
                <a:schemeClr val="bg1"/>
              </a:solidFill>
              <a:latin typeface="Arial" panose="020B0604020202020204" pitchFamily="34" charset="0"/>
              <a:ea typeface="Roboto Cn" pitchFamily="2" charset="0"/>
              <a:cs typeface="Arial" panose="020B0604020202020204" pitchFamily="34" charset="0"/>
            </a:rPr>
            <a:t> chi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tiết</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hồ</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sơ</a:t>
          </a:r>
          <a:r>
            <a:rPr lang="en-US" sz="1600" kern="1200" dirty="0">
              <a:solidFill>
                <a:schemeClr val="bg1"/>
              </a:solidFill>
              <a:latin typeface="Arial" panose="020B0604020202020204" pitchFamily="34" charset="0"/>
              <a:ea typeface="Roboto Cn" pitchFamily="2" charset="0"/>
              <a:cs typeface="Arial" panose="020B0604020202020204" pitchFamily="34" charset="0"/>
            </a:rPr>
            <a:t> =&gt;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tiếp</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nhận</a:t>
          </a:r>
          <a:r>
            <a:rPr lang="en-US" sz="1600" kern="1200" dirty="0">
              <a:solidFill>
                <a:schemeClr val="bg1"/>
              </a:solidFill>
              <a:latin typeface="Arial" panose="020B0604020202020204" pitchFamily="34" charset="0"/>
              <a:ea typeface="Roboto Cn" pitchFamily="2" charset="0"/>
              <a:cs typeface="Arial" panose="020B0604020202020204" pitchFamily="34" charset="0"/>
            </a:rPr>
            <a:t>/</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từ</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chối</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hồ</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sơ</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xếp</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lớp</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sau</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khi</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tiếp</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nhận</a:t>
          </a:r>
          <a:endParaRPr lang="en-US" sz="1600" kern="1200" dirty="0">
            <a:solidFill>
              <a:schemeClr val="bg1"/>
            </a:solidFill>
            <a:latin typeface="Arial" panose="020B0604020202020204" pitchFamily="34" charset="0"/>
            <a:ea typeface="Roboto Cn" pitchFamily="2" charset="0"/>
            <a:cs typeface="Arial" panose="020B0604020202020204" pitchFamily="34" charset="0"/>
          </a:endParaRPr>
        </a:p>
        <a:p>
          <a:pPr algn="just"/>
          <a:r>
            <a:rPr lang="en-US" sz="1600" kern="1200" dirty="0">
              <a:solidFill>
                <a:schemeClr val="bg1"/>
              </a:solidFill>
              <a:latin typeface="Arial" panose="020B0604020202020204" pitchFamily="34" charset="0"/>
              <a:ea typeface="Roboto Cn" pitchFamily="2" charset="0"/>
              <a:cs typeface="Arial" panose="020B0604020202020204" pitchFamily="34" charset="0"/>
            </a:rPr>
            <a:t>PHHS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tra</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cứu</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thông</a:t>
          </a:r>
          <a:r>
            <a:rPr lang="en-US" sz="1600" kern="1200" dirty="0">
              <a:solidFill>
                <a:schemeClr val="bg1"/>
              </a:solidFill>
              <a:latin typeface="Arial" panose="020B0604020202020204" pitchFamily="34" charset="0"/>
              <a:ea typeface="Roboto Cn" pitchFamily="2" charset="0"/>
              <a:cs typeface="Arial" panose="020B0604020202020204" pitchFamily="34" charset="0"/>
            </a:rPr>
            <a:t> tin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tuyển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sinh</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tuyến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tuyển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sinh</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nộp</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hồ</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sơ</a:t>
          </a:r>
          <a:r>
            <a:rPr lang="en-US" sz="1600" kern="1200" dirty="0">
              <a:solidFill>
                <a:schemeClr val="bg1"/>
              </a:solidFill>
              <a:latin typeface="Arial" panose="020B0604020202020204" pitchFamily="34" charset="0"/>
              <a:ea typeface="Roboto Cn" pitchFamily="2" charset="0"/>
              <a:cs typeface="Arial" panose="020B0604020202020204" pitchFamily="34" charset="0"/>
            </a:rPr>
            <a:t> online và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nhận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kết</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quả</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trên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thiết</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bị</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thông</a:t>
          </a:r>
          <a:r>
            <a:rPr lang="en-US" sz="1600" kern="1200" dirty="0">
              <a:solidFill>
                <a:schemeClr val="bg1"/>
              </a:solidFill>
              <a:latin typeface="Arial" panose="020B0604020202020204" pitchFamily="34" charset="0"/>
              <a:ea typeface="Roboto Cn" pitchFamily="2" charset="0"/>
              <a:cs typeface="Arial" panose="020B0604020202020204" pitchFamily="34" charset="0"/>
            </a:rPr>
            <a:t> minh</a:t>
          </a:r>
        </a:p>
        <a:p>
          <a:pPr algn="just"/>
          <a:r>
            <a:rPr lang="vi-VN" sz="1600" kern="1200" dirty="0">
              <a:solidFill>
                <a:schemeClr val="bg1"/>
              </a:solidFill>
              <a:latin typeface="Arial" panose="020B0604020202020204" pitchFamily="34" charset="0"/>
              <a:cs typeface="Arial" panose="020B0604020202020204" pitchFamily="34" charset="0"/>
            </a:rPr>
            <a:t>Đáp ứng được đa dạng yêu cầu nghiệp vụ tuyển sinh khác nhau của các tỉnh trên cả nước: nộp hồ sơ online, nộp hồ sơ tại trường, tra cứu và nộp hồ sơ. </a:t>
          </a:r>
          <a:endParaRPr lang="en-US" sz="1600" kern="1200" dirty="0">
            <a:solidFill>
              <a:schemeClr val="bg1"/>
            </a:solidFill>
            <a:latin typeface="Arial" panose="020B0604020202020204" pitchFamily="34" charset="0"/>
            <a:ea typeface="Roboto Cn" pitchFamily="2" charset="0"/>
            <a:cs typeface="Arial" panose="020B0604020202020204" pitchFamily="34" charset="0"/>
          </a:endParaRPr>
        </a:p>
      </dgm:t>
    </dgm:pt>
    <dgm:pt modelId="{08C61FE5-EC95-45B1-9FDF-B6F00E7121AE}" type="parTrans" cxnId="{C4B2E82C-3286-4B0E-98A7-4DCDB8B5318E}">
      <dgm:prSet/>
      <dgm:spPr/>
      <dgm:t>
        <a:bodyPr/>
        <a:lstStyle/>
        <a:p>
          <a:endParaRPr lang="en-US" sz="1600" b="1" i="0">
            <a:latin typeface="Segoe UI Semibold" panose="020B0402040204020203" pitchFamily="34" charset="0"/>
            <a:cs typeface="Segoe UI Semibold" panose="020B0402040204020203" pitchFamily="34" charset="0"/>
          </a:endParaRPr>
        </a:p>
      </dgm:t>
    </dgm:pt>
    <dgm:pt modelId="{B88D5956-DCDA-4432-B3C2-68A827ADC309}" type="sibTrans" cxnId="{C4B2E82C-3286-4B0E-98A7-4DCDB8B5318E}">
      <dgm:prSet/>
      <dgm:spPr/>
      <dgm:t>
        <a:bodyPr/>
        <a:lstStyle/>
        <a:p>
          <a:endParaRPr lang="en-US" sz="1600" b="1" i="0">
            <a:latin typeface="Segoe UI Semibold" panose="020B0402040204020203" pitchFamily="34" charset="0"/>
            <a:cs typeface="Segoe UI Semibold" panose="020B0402040204020203" pitchFamily="34" charset="0"/>
          </a:endParaRPr>
        </a:p>
      </dgm:t>
    </dgm:pt>
    <dgm:pt modelId="{9E08D12B-CED2-475B-986A-2C2DFCB89559}">
      <dgm:prSet phldrT="[Text]" custT="1"/>
      <dgm:spPr>
        <a:solidFill>
          <a:srgbClr val="FFC000"/>
        </a:solidFill>
        <a:ln>
          <a:noFill/>
        </a:ln>
      </dgm:spPr>
      <dgm:t>
        <a:bodyPr/>
        <a:lstStyle/>
        <a:p>
          <a:pPr algn="just"/>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vi-VN" sz="1800" dirty="0">
              <a:solidFill>
                <a:schemeClr val="bg2">
                  <a:lumMod val="25000"/>
                </a:schemeClr>
              </a:solidFill>
              <a:latin typeface="Arial" panose="020B0604020202020204" pitchFamily="34" charset="0"/>
              <a:ea typeface="Roboto Cn" pitchFamily="2" charset="0"/>
              <a:cs typeface="Arial" panose="020B0604020202020204" pitchFamily="34" charset="0"/>
            </a:rPr>
            <a:t>Tập trung vào xử lý nghiệp vụ liên quan tới thi tuyển, tổ chức thi, chấm điểm,... để xác định hồ sơ nào trúng/không trúng tuyển</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tự</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động</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kết</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hợp</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giữa</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theo</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quy</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định</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của</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Sở</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Giáo</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dục</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và</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Đào</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tạo</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và</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vi-VN" sz="1800" dirty="0">
              <a:solidFill>
                <a:schemeClr val="bg2">
                  <a:lumMod val="25000"/>
                </a:schemeClr>
              </a:solidFill>
              <a:latin typeface="Arial" panose="020B0604020202020204" pitchFamily="34" charset="0"/>
              <a:ea typeface="Roboto Cn" pitchFamily="2" charset="0"/>
              <a:cs typeface="Arial" panose="020B0604020202020204" pitchFamily="34" charset="0"/>
            </a:rPr>
            <a:t>chỉ tiêu</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điểm</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chuẩn</a:t>
          </a:r>
          <a:r>
            <a:rPr lang="vi-VN" sz="1800" dirty="0">
              <a:solidFill>
                <a:schemeClr val="bg2">
                  <a:lumMod val="25000"/>
                </a:schemeClr>
              </a:solidFill>
              <a:latin typeface="Arial" panose="020B0604020202020204" pitchFamily="34" charset="0"/>
              <a:ea typeface="Roboto Cn" pitchFamily="2" charset="0"/>
              <a:cs typeface="Arial" panose="020B0604020202020204" pitchFamily="34" charset="0"/>
            </a:rPr>
            <a:t> của</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n</a:t>
          </a:r>
          <a:r>
            <a:rPr lang="vi-VN" sz="1800" dirty="0">
              <a:solidFill>
                <a:schemeClr val="bg2">
                  <a:lumMod val="25000"/>
                </a:schemeClr>
              </a:solidFill>
              <a:latin typeface="Arial" panose="020B0604020202020204" pitchFamily="34" charset="0"/>
              <a:ea typeface="Roboto Cn" pitchFamily="2" charset="0"/>
              <a:cs typeface="Arial" panose="020B0604020202020204" pitchFamily="34" charset="0"/>
            </a:rPr>
            <a:t>hà trường</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a:t>
          </a:r>
        </a:p>
        <a:p>
          <a:pPr algn="just"/>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Sở</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Giáo</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dục</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và</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Đào</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tạo</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cho</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phép</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t</a:t>
          </a:r>
          <a:r>
            <a:rPr lang="vi-VN" sz="1800" dirty="0">
              <a:solidFill>
                <a:schemeClr val="bg2">
                  <a:lumMod val="25000"/>
                </a:schemeClr>
              </a:solidFill>
              <a:latin typeface="Arial" panose="020B0604020202020204" pitchFamily="34" charset="0"/>
              <a:ea typeface="Roboto Cn" pitchFamily="2" charset="0"/>
              <a:cs typeface="Arial" panose="020B0604020202020204" pitchFamily="34" charset="0"/>
            </a:rPr>
            <a:t>ổ chức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kỳ</a:t>
          </a:r>
          <a:r>
            <a:rPr lang="vi-VN" sz="1800" dirty="0">
              <a:solidFill>
                <a:schemeClr val="bg2">
                  <a:lumMod val="25000"/>
                </a:schemeClr>
              </a:solidFill>
              <a:latin typeface="Arial" panose="020B0604020202020204" pitchFamily="34" charset="0"/>
              <a:ea typeface="Roboto Cn" pitchFamily="2" charset="0"/>
              <a:cs typeface="Arial" panose="020B0604020202020204" pitchFamily="34" charset="0"/>
            </a:rPr>
            <a:t> thi khép kín, bảo mật với đầy đủ các quy trình: dự tuyển, tổ chức thi, chấm thi, phúc khảo và xét tuyển</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dựa</a:t>
          </a:r>
          <a:r>
            <a:rPr lang="en-US" sz="18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dirty="0" err="1">
              <a:solidFill>
                <a:schemeClr val="bg2">
                  <a:lumMod val="25000"/>
                </a:schemeClr>
              </a:solidFill>
              <a:latin typeface="Arial" panose="020B0604020202020204" pitchFamily="34" charset="0"/>
              <a:ea typeface="Roboto Cn" pitchFamily="2" charset="0"/>
              <a:cs typeface="Arial" panose="020B0604020202020204" pitchFamily="34" charset="0"/>
            </a:rPr>
            <a:t>vào</a:t>
          </a:r>
          <a:r>
            <a:rPr lang="vi-VN" sz="1800" dirty="0">
              <a:solidFill>
                <a:schemeClr val="bg2">
                  <a:lumMod val="25000"/>
                </a:schemeClr>
              </a:solidFill>
              <a:latin typeface="Arial" panose="020B0604020202020204" pitchFamily="34" charset="0"/>
              <a:ea typeface="Roboto Cn" pitchFamily="2" charset="0"/>
              <a:cs typeface="Arial" panose="020B0604020202020204" pitchFamily="34" charset="0"/>
            </a:rPr>
            <a:t> có kết quả thi</a:t>
          </a:r>
          <a:endParaRPr lang="en-US" sz="1800" b="1" i="0" dirty="0">
            <a:solidFill>
              <a:schemeClr val="tx1"/>
            </a:solidFill>
            <a:latin typeface="Arial" panose="020B0604020202020204" pitchFamily="34" charset="0"/>
            <a:cs typeface="Arial" panose="020B0604020202020204" pitchFamily="34" charset="0"/>
          </a:endParaRPr>
        </a:p>
      </dgm:t>
    </dgm:pt>
    <dgm:pt modelId="{6D9FE8D6-6AFB-4AAF-9EB1-19E74689C523}" type="parTrans" cxnId="{112E7320-AD4F-47D2-A8E6-268D7C92FB01}">
      <dgm:prSet/>
      <dgm:spPr/>
      <dgm:t>
        <a:bodyPr/>
        <a:lstStyle/>
        <a:p>
          <a:endParaRPr lang="en-US" sz="1600" b="1" i="0">
            <a:latin typeface="Segoe UI Semibold" panose="020B0402040204020203" pitchFamily="34" charset="0"/>
            <a:cs typeface="Segoe UI Semibold" panose="020B0402040204020203" pitchFamily="34" charset="0"/>
          </a:endParaRPr>
        </a:p>
      </dgm:t>
    </dgm:pt>
    <dgm:pt modelId="{928CB2BA-9422-443D-81D6-BB054263AB5F}" type="sibTrans" cxnId="{112E7320-AD4F-47D2-A8E6-268D7C92FB01}">
      <dgm:prSet/>
      <dgm:spPr/>
      <dgm:t>
        <a:bodyPr/>
        <a:lstStyle/>
        <a:p>
          <a:endParaRPr lang="en-US" sz="1600" b="1" i="0">
            <a:latin typeface="Segoe UI Semibold" panose="020B0402040204020203" pitchFamily="34" charset="0"/>
            <a:cs typeface="Segoe UI Semibold" panose="020B0402040204020203" pitchFamily="34" charset="0"/>
          </a:endParaRPr>
        </a:p>
      </dgm:t>
    </dgm:pt>
    <dgm:pt modelId="{19B9332F-0440-CE49-8820-94E274DBF946}" type="pres">
      <dgm:prSet presAssocID="{BB67D999-B1F8-45DC-90C4-758192356942}" presName="linear" presStyleCnt="0">
        <dgm:presLayoutVars>
          <dgm:animLvl val="lvl"/>
          <dgm:resizeHandles val="exact"/>
        </dgm:presLayoutVars>
      </dgm:prSet>
      <dgm:spPr/>
    </dgm:pt>
    <dgm:pt modelId="{64FAEC58-1471-4040-8923-139889AA20DD}" type="pres">
      <dgm:prSet presAssocID="{1F7CDA1A-396A-4865-86C3-980ACE23413E}" presName="parentText" presStyleLbl="node1" presStyleIdx="0" presStyleCnt="2" custScaleX="67409" custScaleY="115657" custLinFactNeighborX="15182" custLinFactNeighborY="-20654">
        <dgm:presLayoutVars>
          <dgm:chMax val="0"/>
          <dgm:bulletEnabled val="1"/>
        </dgm:presLayoutVars>
      </dgm:prSet>
      <dgm:spPr/>
    </dgm:pt>
    <dgm:pt modelId="{C49295F5-3F16-0443-ABED-92EE6CFEFD28}" type="pres">
      <dgm:prSet presAssocID="{B88D5956-DCDA-4432-B3C2-68A827ADC309}" presName="spacer" presStyleCnt="0"/>
      <dgm:spPr/>
    </dgm:pt>
    <dgm:pt modelId="{2A6D1CA3-51B1-7A44-A3BD-627C3E001F99}" type="pres">
      <dgm:prSet presAssocID="{9E08D12B-CED2-475B-986A-2C2DFCB89559}" presName="parentText" presStyleLbl="node1" presStyleIdx="1" presStyleCnt="2" custScaleX="76295" custScaleY="100357" custLinFactY="22611" custLinFactNeighborX="-12409" custLinFactNeighborY="100000">
        <dgm:presLayoutVars>
          <dgm:chMax val="0"/>
          <dgm:bulletEnabled val="1"/>
        </dgm:presLayoutVars>
      </dgm:prSet>
      <dgm:spPr/>
    </dgm:pt>
  </dgm:ptLst>
  <dgm:cxnLst>
    <dgm:cxn modelId="{112E7320-AD4F-47D2-A8E6-268D7C92FB01}" srcId="{BB67D999-B1F8-45DC-90C4-758192356942}" destId="{9E08D12B-CED2-475B-986A-2C2DFCB89559}" srcOrd="1" destOrd="0" parTransId="{6D9FE8D6-6AFB-4AAF-9EB1-19E74689C523}" sibTransId="{928CB2BA-9422-443D-81D6-BB054263AB5F}"/>
    <dgm:cxn modelId="{45D9CC24-D2C3-4093-A6F3-9F5B02C64A90}" type="presOf" srcId="{BB67D999-B1F8-45DC-90C4-758192356942}" destId="{19B9332F-0440-CE49-8820-94E274DBF946}" srcOrd="0" destOrd="0" presId="urn:microsoft.com/office/officeart/2005/8/layout/vList2"/>
    <dgm:cxn modelId="{C4B2E82C-3286-4B0E-98A7-4DCDB8B5318E}" srcId="{BB67D999-B1F8-45DC-90C4-758192356942}" destId="{1F7CDA1A-396A-4865-86C3-980ACE23413E}" srcOrd="0" destOrd="0" parTransId="{08C61FE5-EC95-45B1-9FDF-B6F00E7121AE}" sibTransId="{B88D5956-DCDA-4432-B3C2-68A827ADC309}"/>
    <dgm:cxn modelId="{8FEBE87E-791D-48AC-A3E8-07C833C34AD6}" type="presOf" srcId="{9E08D12B-CED2-475B-986A-2C2DFCB89559}" destId="{2A6D1CA3-51B1-7A44-A3BD-627C3E001F99}" srcOrd="0" destOrd="0" presId="urn:microsoft.com/office/officeart/2005/8/layout/vList2"/>
    <dgm:cxn modelId="{4324E5EB-E3BA-488C-AD63-B3BD13BEC547}" type="presOf" srcId="{1F7CDA1A-396A-4865-86C3-980ACE23413E}" destId="{64FAEC58-1471-4040-8923-139889AA20DD}" srcOrd="0" destOrd="0" presId="urn:microsoft.com/office/officeart/2005/8/layout/vList2"/>
    <dgm:cxn modelId="{E5042AAF-9EFA-4111-9688-D3AA7728F580}" type="presParOf" srcId="{19B9332F-0440-CE49-8820-94E274DBF946}" destId="{64FAEC58-1471-4040-8923-139889AA20DD}" srcOrd="0" destOrd="0" presId="urn:microsoft.com/office/officeart/2005/8/layout/vList2"/>
    <dgm:cxn modelId="{4665369B-5D29-45E0-8026-3408B77D951A}" type="presParOf" srcId="{19B9332F-0440-CE49-8820-94E274DBF946}" destId="{C49295F5-3F16-0443-ABED-92EE6CFEFD28}" srcOrd="1" destOrd="0" presId="urn:microsoft.com/office/officeart/2005/8/layout/vList2"/>
    <dgm:cxn modelId="{15E8E0F0-3857-4D22-BEC1-0578A1128F6E}" type="presParOf" srcId="{19B9332F-0440-CE49-8820-94E274DBF946}" destId="{2A6D1CA3-51B1-7A44-A3BD-627C3E001F99}"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053B8-A06D-4DAD-B4D2-8F381DA7092C}">
      <dsp:nvSpPr>
        <dsp:cNvPr id="0" name=""/>
        <dsp:cNvSpPr/>
      </dsp:nvSpPr>
      <dsp:spPr>
        <a:xfrm>
          <a:off x="6013069" y="1967412"/>
          <a:ext cx="886941" cy="336611"/>
        </a:xfrm>
        <a:custGeom>
          <a:avLst/>
          <a:gdLst/>
          <a:ahLst/>
          <a:cxnLst/>
          <a:rect l="0" t="0" r="0" b="0"/>
          <a:pathLst>
            <a:path>
              <a:moveTo>
                <a:pt x="0" y="0"/>
              </a:moveTo>
              <a:lnTo>
                <a:pt x="0" y="229390"/>
              </a:lnTo>
              <a:lnTo>
                <a:pt x="886941" y="229390"/>
              </a:lnTo>
              <a:lnTo>
                <a:pt x="886941" y="3366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083D0B-93EE-46A3-934F-F575BF7ECF16}">
      <dsp:nvSpPr>
        <dsp:cNvPr id="0" name=""/>
        <dsp:cNvSpPr/>
      </dsp:nvSpPr>
      <dsp:spPr>
        <a:xfrm>
          <a:off x="5126127" y="1967412"/>
          <a:ext cx="886941" cy="336611"/>
        </a:xfrm>
        <a:custGeom>
          <a:avLst/>
          <a:gdLst/>
          <a:ahLst/>
          <a:cxnLst/>
          <a:rect l="0" t="0" r="0" b="0"/>
          <a:pathLst>
            <a:path>
              <a:moveTo>
                <a:pt x="886941" y="0"/>
              </a:moveTo>
              <a:lnTo>
                <a:pt x="886941" y="229390"/>
              </a:lnTo>
              <a:lnTo>
                <a:pt x="0" y="229390"/>
              </a:lnTo>
              <a:lnTo>
                <a:pt x="0" y="3366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508172-320F-4A27-9365-4420F2091312}">
      <dsp:nvSpPr>
        <dsp:cNvPr id="0" name=""/>
        <dsp:cNvSpPr/>
      </dsp:nvSpPr>
      <dsp:spPr>
        <a:xfrm>
          <a:off x="4251995" y="904354"/>
          <a:ext cx="1761074" cy="328107"/>
        </a:xfrm>
        <a:custGeom>
          <a:avLst/>
          <a:gdLst/>
          <a:ahLst/>
          <a:cxnLst/>
          <a:rect l="0" t="0" r="0" b="0"/>
          <a:pathLst>
            <a:path>
              <a:moveTo>
                <a:pt x="0" y="0"/>
              </a:moveTo>
              <a:lnTo>
                <a:pt x="0" y="220887"/>
              </a:lnTo>
              <a:lnTo>
                <a:pt x="1761074" y="220887"/>
              </a:lnTo>
              <a:lnTo>
                <a:pt x="1761074" y="3281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65F79E-C2F0-4DE3-9C0C-EB272DB61615}">
      <dsp:nvSpPr>
        <dsp:cNvPr id="0" name=""/>
        <dsp:cNvSpPr/>
      </dsp:nvSpPr>
      <dsp:spPr>
        <a:xfrm>
          <a:off x="2465302" y="1967412"/>
          <a:ext cx="886941" cy="336611"/>
        </a:xfrm>
        <a:custGeom>
          <a:avLst/>
          <a:gdLst/>
          <a:ahLst/>
          <a:cxnLst/>
          <a:rect l="0" t="0" r="0" b="0"/>
          <a:pathLst>
            <a:path>
              <a:moveTo>
                <a:pt x="0" y="0"/>
              </a:moveTo>
              <a:lnTo>
                <a:pt x="0" y="229390"/>
              </a:lnTo>
              <a:lnTo>
                <a:pt x="886941" y="229390"/>
              </a:lnTo>
              <a:lnTo>
                <a:pt x="886941" y="3366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C4AB8-D6C3-49C1-A809-D1936FFD8708}">
      <dsp:nvSpPr>
        <dsp:cNvPr id="0" name=""/>
        <dsp:cNvSpPr/>
      </dsp:nvSpPr>
      <dsp:spPr>
        <a:xfrm>
          <a:off x="1578360" y="1967412"/>
          <a:ext cx="886941" cy="336611"/>
        </a:xfrm>
        <a:custGeom>
          <a:avLst/>
          <a:gdLst/>
          <a:ahLst/>
          <a:cxnLst/>
          <a:rect l="0" t="0" r="0" b="0"/>
          <a:pathLst>
            <a:path>
              <a:moveTo>
                <a:pt x="886941" y="0"/>
              </a:moveTo>
              <a:lnTo>
                <a:pt x="886941" y="229390"/>
              </a:lnTo>
              <a:lnTo>
                <a:pt x="0" y="229390"/>
              </a:lnTo>
              <a:lnTo>
                <a:pt x="0" y="3366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E14E44-9B73-49F0-8CBE-4B6C689D8619}">
      <dsp:nvSpPr>
        <dsp:cNvPr id="0" name=""/>
        <dsp:cNvSpPr/>
      </dsp:nvSpPr>
      <dsp:spPr>
        <a:xfrm>
          <a:off x="2465302" y="904354"/>
          <a:ext cx="1786693" cy="328107"/>
        </a:xfrm>
        <a:custGeom>
          <a:avLst/>
          <a:gdLst/>
          <a:ahLst/>
          <a:cxnLst/>
          <a:rect l="0" t="0" r="0" b="0"/>
          <a:pathLst>
            <a:path>
              <a:moveTo>
                <a:pt x="1786693" y="0"/>
              </a:moveTo>
              <a:lnTo>
                <a:pt x="1786693" y="220887"/>
              </a:lnTo>
              <a:lnTo>
                <a:pt x="0" y="220887"/>
              </a:lnTo>
              <a:lnTo>
                <a:pt x="0" y="3281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12EB2A-1FD2-4583-9D3B-97B273A0F15E}">
      <dsp:nvSpPr>
        <dsp:cNvPr id="0" name=""/>
        <dsp:cNvSpPr/>
      </dsp:nvSpPr>
      <dsp:spPr>
        <a:xfrm>
          <a:off x="1698389" y="10787"/>
          <a:ext cx="5107211" cy="893567"/>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E6193-A3C7-40A9-820E-44B405B433EA}">
      <dsp:nvSpPr>
        <dsp:cNvPr id="0" name=""/>
        <dsp:cNvSpPr/>
      </dsp:nvSpPr>
      <dsp:spPr>
        <a:xfrm>
          <a:off x="1826989" y="132957"/>
          <a:ext cx="5107211" cy="8935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vi-VN" sz="2000" b="1" kern="1200" dirty="0">
              <a:solidFill>
                <a:srgbClr val="FF0000"/>
              </a:solidFill>
              <a:latin typeface="+mn-lt"/>
              <a:cs typeface="Times New Roman" panose="02020603050405020304" pitchFamily="18" charset="0"/>
            </a:rPr>
            <a:t>2. Chuyển đổi số trong Quản trị</a:t>
          </a:r>
          <a:endParaRPr lang="en-US" sz="2000" b="1" kern="1200" dirty="0">
            <a:solidFill>
              <a:srgbClr val="FF0000"/>
            </a:solidFill>
            <a:latin typeface="+mn-lt"/>
            <a:cs typeface="Times New Roman" panose="02020603050405020304" pitchFamily="18" charset="0"/>
          </a:endParaRPr>
        </a:p>
      </dsp:txBody>
      <dsp:txXfrm>
        <a:off x="1853161" y="159129"/>
        <a:ext cx="5054867" cy="841223"/>
      </dsp:txXfrm>
    </dsp:sp>
    <dsp:sp modelId="{AB304DD0-C2A3-4D70-92C5-F62FB5D112CC}">
      <dsp:nvSpPr>
        <dsp:cNvPr id="0" name=""/>
        <dsp:cNvSpPr/>
      </dsp:nvSpPr>
      <dsp:spPr>
        <a:xfrm>
          <a:off x="996587" y="1232462"/>
          <a:ext cx="2937429" cy="73495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668E04-CD08-48F2-935C-7F26D9AC28C1}">
      <dsp:nvSpPr>
        <dsp:cNvPr id="0" name=""/>
        <dsp:cNvSpPr/>
      </dsp:nvSpPr>
      <dsp:spPr>
        <a:xfrm>
          <a:off x="1125187" y="1354632"/>
          <a:ext cx="2937429" cy="7349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vi-VN" sz="2000" b="1" kern="1200" dirty="0">
              <a:latin typeface="+mn-lt"/>
              <a:cs typeface="Times New Roman" panose="02020603050405020304" pitchFamily="18" charset="0"/>
            </a:rPr>
            <a:t>Tiêu chí bắt buộc</a:t>
          </a:r>
          <a:endParaRPr lang="en-US" sz="2000" b="1" kern="1200" dirty="0">
            <a:latin typeface="+mn-lt"/>
            <a:cs typeface="Times New Roman" panose="02020603050405020304" pitchFamily="18" charset="0"/>
          </a:endParaRPr>
        </a:p>
      </dsp:txBody>
      <dsp:txXfrm>
        <a:off x="1146713" y="1376158"/>
        <a:ext cx="2894377" cy="691898"/>
      </dsp:txXfrm>
    </dsp:sp>
    <dsp:sp modelId="{D7649D0B-4E6E-4B69-8651-7730A27EC930}">
      <dsp:nvSpPr>
        <dsp:cNvPr id="0" name=""/>
        <dsp:cNvSpPr/>
      </dsp:nvSpPr>
      <dsp:spPr>
        <a:xfrm>
          <a:off x="820018" y="2304024"/>
          <a:ext cx="1516683" cy="199177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21A24D-4F5D-4457-8DBC-EEE92645BE35}">
      <dsp:nvSpPr>
        <dsp:cNvPr id="0" name=""/>
        <dsp:cNvSpPr/>
      </dsp:nvSpPr>
      <dsp:spPr>
        <a:xfrm>
          <a:off x="948618" y="2426194"/>
          <a:ext cx="1516683" cy="19917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1" i="0" kern="1200" dirty="0">
              <a:latin typeface="+mn-lt"/>
              <a:cs typeface="Times New Roman" panose="02020603050405020304" pitchFamily="18" charset="0"/>
            </a:rPr>
            <a:t>2.1. </a:t>
          </a:r>
          <a:r>
            <a:rPr lang="en-US" sz="1800" b="1" i="0" kern="1200" dirty="0" err="1">
              <a:latin typeface="+mn-lt"/>
              <a:cs typeface="Times New Roman" panose="02020603050405020304" pitchFamily="18" charset="0"/>
            </a:rPr>
            <a:t>Thành</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lập</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bộ</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phận</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chỉ</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đạo</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phụ</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trách</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triển</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khai</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ứng</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dụng</a:t>
          </a:r>
          <a:r>
            <a:rPr lang="en-US" sz="1800" b="1" i="0" kern="1200" dirty="0">
              <a:latin typeface="+mn-lt"/>
              <a:cs typeface="Times New Roman" panose="02020603050405020304" pitchFamily="18" charset="0"/>
            </a:rPr>
            <a:t> CNTT, </a:t>
          </a:r>
          <a:r>
            <a:rPr lang="en-US" sz="1800" b="1" i="0" kern="1200" dirty="0" err="1">
              <a:latin typeface="+mn-lt"/>
              <a:cs typeface="Times New Roman" panose="02020603050405020304" pitchFamily="18" charset="0"/>
            </a:rPr>
            <a:t>CĐS</a:t>
          </a:r>
          <a:endParaRPr lang="en-US" sz="1800" b="1" kern="1200" dirty="0">
            <a:latin typeface="+mn-lt"/>
            <a:cs typeface="Times New Roman" panose="02020603050405020304" pitchFamily="18" charset="0"/>
          </a:endParaRPr>
        </a:p>
      </dsp:txBody>
      <dsp:txXfrm>
        <a:off x="993040" y="2470616"/>
        <a:ext cx="1427839" cy="1902930"/>
      </dsp:txXfrm>
    </dsp:sp>
    <dsp:sp modelId="{6ED338D0-889F-45DC-B101-06745E9D339C}">
      <dsp:nvSpPr>
        <dsp:cNvPr id="0" name=""/>
        <dsp:cNvSpPr/>
      </dsp:nvSpPr>
      <dsp:spPr>
        <a:xfrm>
          <a:off x="2593902" y="2304024"/>
          <a:ext cx="1516683" cy="1990576"/>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2CFAC5-D3BA-4E70-A7B4-B23178C67545}">
      <dsp:nvSpPr>
        <dsp:cNvPr id="0" name=""/>
        <dsp:cNvSpPr/>
      </dsp:nvSpPr>
      <dsp:spPr>
        <a:xfrm>
          <a:off x="2722502" y="2426194"/>
          <a:ext cx="1516683" cy="19905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1" i="0" kern="1200" dirty="0">
              <a:latin typeface="+mn-lt"/>
              <a:cs typeface="Times New Roman" panose="02020603050405020304" pitchFamily="18" charset="0"/>
            </a:rPr>
            <a:t>2.2. </a:t>
          </a:r>
          <a:r>
            <a:rPr lang="en-US" sz="1800" b="1" i="0" kern="1200" dirty="0">
              <a:latin typeface="+mn-lt"/>
              <a:cs typeface="Times New Roman" panose="02020603050405020304" pitchFamily="18" charset="0"/>
            </a:rPr>
            <a:t>Ban </a:t>
          </a:r>
          <a:r>
            <a:rPr lang="en-US" sz="1800" b="1" i="0" kern="1200" dirty="0" err="1">
              <a:latin typeface="+mn-lt"/>
              <a:cs typeface="Times New Roman" panose="02020603050405020304" pitchFamily="18" charset="0"/>
            </a:rPr>
            <a:t>hành</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kế</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hoạch</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ứng</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dụng</a:t>
          </a:r>
          <a:r>
            <a:rPr lang="en-US" sz="1800" b="1" i="0" kern="1200" dirty="0">
              <a:latin typeface="+mn-lt"/>
              <a:cs typeface="Times New Roman" panose="02020603050405020304" pitchFamily="18" charset="0"/>
            </a:rPr>
            <a:t> CNTT, </a:t>
          </a:r>
          <a:r>
            <a:rPr lang="en-US" sz="1800" b="1" i="0" kern="1200" dirty="0" err="1">
              <a:latin typeface="+mn-lt"/>
              <a:cs typeface="Times New Roman" panose="02020603050405020304" pitchFamily="18" charset="0"/>
            </a:rPr>
            <a:t>chuyển</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đổi</a:t>
          </a:r>
          <a:r>
            <a:rPr lang="en-US" sz="1800" b="1" i="0" kern="1200" dirty="0">
              <a:latin typeface="+mn-lt"/>
              <a:cs typeface="Times New Roman" panose="02020603050405020304" pitchFamily="18" charset="0"/>
            </a:rPr>
            <a:t> </a:t>
          </a:r>
          <a:r>
            <a:rPr lang="en-US" sz="1800" b="1" i="0" kern="1200" dirty="0" err="1">
              <a:latin typeface="+mn-lt"/>
              <a:cs typeface="Times New Roman" panose="02020603050405020304" pitchFamily="18" charset="0"/>
            </a:rPr>
            <a:t>số</a:t>
          </a:r>
          <a:endParaRPr lang="en-US" sz="1800" b="1" i="0" kern="1200" dirty="0">
            <a:latin typeface="+mn-lt"/>
            <a:cs typeface="Times New Roman" panose="02020603050405020304" pitchFamily="18" charset="0"/>
          </a:endParaRPr>
        </a:p>
      </dsp:txBody>
      <dsp:txXfrm>
        <a:off x="2766924" y="2470616"/>
        <a:ext cx="1427839" cy="1901732"/>
      </dsp:txXfrm>
    </dsp:sp>
    <dsp:sp modelId="{87EB8CB5-FC09-45E8-9AF1-EA842223D7DB}">
      <dsp:nvSpPr>
        <dsp:cNvPr id="0" name=""/>
        <dsp:cNvSpPr/>
      </dsp:nvSpPr>
      <dsp:spPr>
        <a:xfrm>
          <a:off x="4518735" y="1232462"/>
          <a:ext cx="2988667" cy="734950"/>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A480F-EA1B-4A25-A988-007B4F9C4C5F}">
      <dsp:nvSpPr>
        <dsp:cNvPr id="0" name=""/>
        <dsp:cNvSpPr/>
      </dsp:nvSpPr>
      <dsp:spPr>
        <a:xfrm>
          <a:off x="4647336" y="1354632"/>
          <a:ext cx="2988667" cy="7349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vi-VN" sz="2000" b="1" kern="1200" dirty="0">
              <a:latin typeface="+mn-lt"/>
              <a:cs typeface="Times New Roman" panose="02020603050405020304" pitchFamily="18" charset="0"/>
            </a:rPr>
            <a:t>Tiêu chí tính điểm (100đ)</a:t>
          </a:r>
          <a:endParaRPr lang="en-US" sz="2000" b="1" kern="1200" dirty="0">
            <a:latin typeface="+mn-lt"/>
            <a:cs typeface="Times New Roman" panose="02020603050405020304" pitchFamily="18" charset="0"/>
          </a:endParaRPr>
        </a:p>
      </dsp:txBody>
      <dsp:txXfrm>
        <a:off x="4668862" y="1376158"/>
        <a:ext cx="2945615" cy="691898"/>
      </dsp:txXfrm>
    </dsp:sp>
    <dsp:sp modelId="{304992F9-E00A-4F5D-93BB-4CEEA7EDF113}">
      <dsp:nvSpPr>
        <dsp:cNvPr id="0" name=""/>
        <dsp:cNvSpPr/>
      </dsp:nvSpPr>
      <dsp:spPr>
        <a:xfrm>
          <a:off x="4367786" y="2304024"/>
          <a:ext cx="1516683" cy="21475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C3110-325E-475B-B896-B4D202C2F81E}">
      <dsp:nvSpPr>
        <dsp:cNvPr id="0" name=""/>
        <dsp:cNvSpPr/>
      </dsp:nvSpPr>
      <dsp:spPr>
        <a:xfrm>
          <a:off x="4496386" y="2426194"/>
          <a:ext cx="1516683" cy="21475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1" i="0" kern="1200" dirty="0">
              <a:latin typeface="+mn-lt"/>
              <a:cs typeface="Times New Roman" panose="02020603050405020304" pitchFamily="18" charset="0"/>
            </a:rPr>
            <a:t>2.3.Triển khai phần mềm quản trị </a:t>
          </a:r>
          <a:r>
            <a:rPr lang="vi-VN" sz="1800" b="1" i="0" kern="1200">
              <a:latin typeface="+mn-lt"/>
              <a:cs typeface="Times New Roman" panose="02020603050405020304" pitchFamily="18" charset="0"/>
            </a:rPr>
            <a:t>nhà trường</a:t>
          </a:r>
          <a:endParaRPr lang="en-US" sz="1800" b="1" i="0" kern="1200" dirty="0">
            <a:latin typeface="+mn-lt"/>
            <a:cs typeface="Times New Roman" panose="02020603050405020304" pitchFamily="18" charset="0"/>
          </a:endParaRPr>
        </a:p>
      </dsp:txBody>
      <dsp:txXfrm>
        <a:off x="4540808" y="2470616"/>
        <a:ext cx="1427839" cy="2058710"/>
      </dsp:txXfrm>
    </dsp:sp>
    <dsp:sp modelId="{E273AA32-8566-4840-B7A6-FE5F2C4E398D}">
      <dsp:nvSpPr>
        <dsp:cNvPr id="0" name=""/>
        <dsp:cNvSpPr/>
      </dsp:nvSpPr>
      <dsp:spPr>
        <a:xfrm>
          <a:off x="6141669" y="2304024"/>
          <a:ext cx="1516683" cy="1990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CEC48-EF13-4AD5-88E6-B2F513662472}">
      <dsp:nvSpPr>
        <dsp:cNvPr id="0" name=""/>
        <dsp:cNvSpPr/>
      </dsp:nvSpPr>
      <dsp:spPr>
        <a:xfrm>
          <a:off x="6270270" y="2426194"/>
          <a:ext cx="1516683" cy="19905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1" kern="1200">
              <a:latin typeface="+mn-lt"/>
              <a:cs typeface="Times New Roman" panose="02020603050405020304" pitchFamily="18" charset="0"/>
            </a:rPr>
            <a:t>2.4. </a:t>
          </a:r>
          <a:r>
            <a:rPr lang="en-US" sz="1800" b="1" kern="1200">
              <a:latin typeface="+mn-lt"/>
              <a:cs typeface="Times New Roman" panose="02020603050405020304" pitchFamily="18" charset="0"/>
            </a:rPr>
            <a:t>Triển khai dịch vụ trực tuyến</a:t>
          </a:r>
          <a:endParaRPr lang="en-US" sz="1800" b="1" kern="1200" dirty="0">
            <a:latin typeface="+mn-lt"/>
            <a:cs typeface="Times New Roman" panose="02020603050405020304" pitchFamily="18" charset="0"/>
          </a:endParaRPr>
        </a:p>
      </dsp:txBody>
      <dsp:txXfrm>
        <a:off x="6314692" y="2470616"/>
        <a:ext cx="1427839" cy="1901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AEC58-1471-4040-8923-139889AA20DD}">
      <dsp:nvSpPr>
        <dsp:cNvPr id="0" name=""/>
        <dsp:cNvSpPr/>
      </dsp:nvSpPr>
      <dsp:spPr>
        <a:xfrm>
          <a:off x="3505173" y="151134"/>
          <a:ext cx="7506321" cy="2381608"/>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solidFill>
                <a:schemeClr val="bg1"/>
              </a:solidFill>
              <a:latin typeface="Arial" panose="020B0604020202020204" pitchFamily="34" charset="0"/>
              <a:ea typeface="Roboto Cn" pitchFamily="2" charset="0"/>
              <a:cs typeface="Arial" panose="020B0604020202020204" pitchFamily="34" charset="0"/>
            </a:rPr>
            <a:t>Cho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phép</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Sở</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Giáo</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dục</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và</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Đào</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tạo</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khởi</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tạo</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kỳ</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tuyển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sinh</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cấu</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hình</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thông</a:t>
          </a:r>
          <a:r>
            <a:rPr lang="en-US" sz="1600" kern="1200" dirty="0">
              <a:solidFill>
                <a:schemeClr val="bg1"/>
              </a:solidFill>
              <a:latin typeface="Arial" panose="020B0604020202020204" pitchFamily="34" charset="0"/>
              <a:ea typeface="Roboto Cn" pitchFamily="2" charset="0"/>
              <a:cs typeface="Arial" panose="020B0604020202020204" pitchFamily="34" charset="0"/>
            </a:rPr>
            <a:t> tin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tuyển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sinh</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và</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theo</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dõi</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hồ</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sơ</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giám</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sát</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xử</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lý</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trong</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đơn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vị</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Phòng</a:t>
          </a:r>
          <a:r>
            <a:rPr lang="en-US" sz="1600" kern="1200" dirty="0">
              <a:solidFill>
                <a:schemeClr val="bg1"/>
              </a:solidFill>
              <a:latin typeface="Arial" panose="020B0604020202020204" pitchFamily="34" charset="0"/>
              <a:ea typeface="Roboto Cn" pitchFamily="2" charset="0"/>
              <a:cs typeface="Arial" panose="020B0604020202020204" pitchFamily="34" charset="0"/>
            </a:rPr>
            <a:t>/</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Sở</a:t>
          </a:r>
          <a:endParaRPr lang="en-US" sz="1600" kern="1200" dirty="0">
            <a:solidFill>
              <a:schemeClr val="bg1"/>
            </a:solidFill>
            <a:latin typeface="Arial" panose="020B0604020202020204" pitchFamily="34" charset="0"/>
            <a:ea typeface="Roboto Cn" pitchFamily="2" charset="0"/>
            <a:cs typeface="Arial" panose="020B0604020202020204" pitchFamily="34" charset="0"/>
          </a:endParaRPr>
        </a:p>
        <a:p>
          <a:pPr marL="0" lvl="0" indent="0" algn="just" defTabSz="711200">
            <a:lnSpc>
              <a:spcPct val="90000"/>
            </a:lnSpc>
            <a:spcBef>
              <a:spcPct val="0"/>
            </a:spcBef>
            <a:spcAft>
              <a:spcPct val="35000"/>
            </a:spcAft>
            <a:buNone/>
          </a:pPr>
          <a:r>
            <a:rPr lang="en-US" sz="1600" kern="1200" dirty="0">
              <a:solidFill>
                <a:schemeClr val="bg1"/>
              </a:solidFill>
              <a:latin typeface="Arial" panose="020B0604020202020204" pitchFamily="34" charset="0"/>
              <a:ea typeface="Roboto Cn" pitchFamily="2" charset="0"/>
              <a:cs typeface="Arial" panose="020B0604020202020204" pitchFamily="34" charset="0"/>
            </a:rPr>
            <a:t>Cho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phép</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nhà</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trường</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quản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lý</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hồ</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sơ</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xử</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lý</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hồ</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sơ</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bằng</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cách</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xem</a:t>
          </a:r>
          <a:r>
            <a:rPr lang="en-US" sz="1600" kern="1200" dirty="0">
              <a:solidFill>
                <a:schemeClr val="bg1"/>
              </a:solidFill>
              <a:latin typeface="Arial" panose="020B0604020202020204" pitchFamily="34" charset="0"/>
              <a:ea typeface="Roboto Cn" pitchFamily="2" charset="0"/>
              <a:cs typeface="Arial" panose="020B0604020202020204" pitchFamily="34" charset="0"/>
            </a:rPr>
            <a:t> chi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tiết</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hồ</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sơ</a:t>
          </a:r>
          <a:r>
            <a:rPr lang="en-US" sz="1600" kern="1200" dirty="0">
              <a:solidFill>
                <a:schemeClr val="bg1"/>
              </a:solidFill>
              <a:latin typeface="Arial" panose="020B0604020202020204" pitchFamily="34" charset="0"/>
              <a:ea typeface="Roboto Cn" pitchFamily="2" charset="0"/>
              <a:cs typeface="Arial" panose="020B0604020202020204" pitchFamily="34" charset="0"/>
            </a:rPr>
            <a:t> =&gt;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tiếp</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nhận</a:t>
          </a:r>
          <a:r>
            <a:rPr lang="en-US" sz="1600" kern="1200" dirty="0">
              <a:solidFill>
                <a:schemeClr val="bg1"/>
              </a:solidFill>
              <a:latin typeface="Arial" panose="020B0604020202020204" pitchFamily="34" charset="0"/>
              <a:ea typeface="Roboto Cn" pitchFamily="2" charset="0"/>
              <a:cs typeface="Arial" panose="020B0604020202020204" pitchFamily="34" charset="0"/>
            </a:rPr>
            <a:t>/</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từ</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chối</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hồ</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sơ</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xếp</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lớp</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sau</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khi</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tiếp</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nhận</a:t>
          </a:r>
          <a:endParaRPr lang="en-US" sz="1600" kern="1200" dirty="0">
            <a:solidFill>
              <a:schemeClr val="bg1"/>
            </a:solidFill>
            <a:latin typeface="Arial" panose="020B0604020202020204" pitchFamily="34" charset="0"/>
            <a:ea typeface="Roboto Cn" pitchFamily="2" charset="0"/>
            <a:cs typeface="Arial" panose="020B0604020202020204" pitchFamily="34" charset="0"/>
          </a:endParaRPr>
        </a:p>
        <a:p>
          <a:pPr marL="0" lvl="0" indent="0" algn="just" defTabSz="711200">
            <a:lnSpc>
              <a:spcPct val="90000"/>
            </a:lnSpc>
            <a:spcBef>
              <a:spcPct val="0"/>
            </a:spcBef>
            <a:spcAft>
              <a:spcPct val="35000"/>
            </a:spcAft>
            <a:buNone/>
          </a:pPr>
          <a:r>
            <a:rPr lang="en-US" sz="1600" kern="1200" dirty="0">
              <a:solidFill>
                <a:schemeClr val="bg1"/>
              </a:solidFill>
              <a:latin typeface="Arial" panose="020B0604020202020204" pitchFamily="34" charset="0"/>
              <a:ea typeface="Roboto Cn" pitchFamily="2" charset="0"/>
              <a:cs typeface="Arial" panose="020B0604020202020204" pitchFamily="34" charset="0"/>
            </a:rPr>
            <a:t>PHHS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tra</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cứu</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thông</a:t>
          </a:r>
          <a:r>
            <a:rPr lang="en-US" sz="1600" kern="1200" dirty="0">
              <a:solidFill>
                <a:schemeClr val="bg1"/>
              </a:solidFill>
              <a:latin typeface="Arial" panose="020B0604020202020204" pitchFamily="34" charset="0"/>
              <a:ea typeface="Roboto Cn" pitchFamily="2" charset="0"/>
              <a:cs typeface="Arial" panose="020B0604020202020204" pitchFamily="34" charset="0"/>
            </a:rPr>
            <a:t> tin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tuyển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sinh</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tuyến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tuyển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sinh</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nộp</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hồ</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sơ</a:t>
          </a:r>
          <a:r>
            <a:rPr lang="en-US" sz="1600" kern="1200" dirty="0">
              <a:solidFill>
                <a:schemeClr val="bg1"/>
              </a:solidFill>
              <a:latin typeface="Arial" panose="020B0604020202020204" pitchFamily="34" charset="0"/>
              <a:ea typeface="Roboto Cn" pitchFamily="2" charset="0"/>
              <a:cs typeface="Arial" panose="020B0604020202020204" pitchFamily="34" charset="0"/>
            </a:rPr>
            <a:t> online và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nhận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kết</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quả</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trên</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thiết</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bị</a:t>
          </a:r>
          <a:r>
            <a:rPr lang="en-US" sz="1600" kern="1200" dirty="0">
              <a:solidFill>
                <a:schemeClr val="bg1"/>
              </a:solidFill>
              <a:latin typeface="Arial" panose="020B0604020202020204" pitchFamily="34" charset="0"/>
              <a:ea typeface="Roboto Cn" pitchFamily="2" charset="0"/>
              <a:cs typeface="Arial" panose="020B0604020202020204" pitchFamily="34" charset="0"/>
            </a:rPr>
            <a:t> </a:t>
          </a:r>
          <a:r>
            <a:rPr lang="en-US" sz="1600" kern="1200" dirty="0" err="1">
              <a:solidFill>
                <a:schemeClr val="bg1"/>
              </a:solidFill>
              <a:latin typeface="Arial" panose="020B0604020202020204" pitchFamily="34" charset="0"/>
              <a:ea typeface="Roboto Cn" pitchFamily="2" charset="0"/>
              <a:cs typeface="Arial" panose="020B0604020202020204" pitchFamily="34" charset="0"/>
            </a:rPr>
            <a:t>thông</a:t>
          </a:r>
          <a:r>
            <a:rPr lang="en-US" sz="1600" kern="1200" dirty="0">
              <a:solidFill>
                <a:schemeClr val="bg1"/>
              </a:solidFill>
              <a:latin typeface="Arial" panose="020B0604020202020204" pitchFamily="34" charset="0"/>
              <a:ea typeface="Roboto Cn" pitchFamily="2" charset="0"/>
              <a:cs typeface="Arial" panose="020B0604020202020204" pitchFamily="34" charset="0"/>
            </a:rPr>
            <a:t> minh</a:t>
          </a:r>
        </a:p>
        <a:p>
          <a:pPr marL="0" lvl="0" indent="0" algn="just" defTabSz="711200">
            <a:lnSpc>
              <a:spcPct val="90000"/>
            </a:lnSpc>
            <a:spcBef>
              <a:spcPct val="0"/>
            </a:spcBef>
            <a:spcAft>
              <a:spcPct val="35000"/>
            </a:spcAft>
            <a:buNone/>
          </a:pPr>
          <a:r>
            <a:rPr lang="vi-VN" sz="1600" kern="1200" dirty="0">
              <a:solidFill>
                <a:schemeClr val="bg1"/>
              </a:solidFill>
              <a:latin typeface="Arial" panose="020B0604020202020204" pitchFamily="34" charset="0"/>
              <a:cs typeface="Arial" panose="020B0604020202020204" pitchFamily="34" charset="0"/>
            </a:rPr>
            <a:t>Đáp ứng được đa dạng yêu cầu nghiệp vụ tuyển sinh khác nhau của các tỉnh trên cả nước: nộp hồ sơ online, nộp hồ sơ tại trường, tra cứu và nộp hồ sơ. </a:t>
          </a:r>
          <a:endParaRPr lang="en-US" sz="1600" kern="1200" dirty="0">
            <a:solidFill>
              <a:schemeClr val="bg1"/>
            </a:solidFill>
            <a:latin typeface="Arial" panose="020B0604020202020204" pitchFamily="34" charset="0"/>
            <a:ea typeface="Roboto Cn" pitchFamily="2" charset="0"/>
            <a:cs typeface="Arial" panose="020B0604020202020204" pitchFamily="34" charset="0"/>
          </a:endParaRPr>
        </a:p>
      </dsp:txBody>
      <dsp:txXfrm>
        <a:off x="3621434" y="267395"/>
        <a:ext cx="7273799" cy="2149086"/>
      </dsp:txXfrm>
    </dsp:sp>
    <dsp:sp modelId="{2A6D1CA3-51B1-7A44-A3BD-627C3E001F99}">
      <dsp:nvSpPr>
        <dsp:cNvPr id="0" name=""/>
        <dsp:cNvSpPr/>
      </dsp:nvSpPr>
      <dsp:spPr>
        <a:xfrm>
          <a:off x="0" y="2944337"/>
          <a:ext cx="8495820" cy="2066551"/>
        </a:xfrm>
        <a:prstGeom prst="roundRect">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vi-VN"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Tập trung vào xử lý nghiệp vụ liên quan tới thi tuyển, tổ chức thi, chấm điểm,... để xác định hồ sơ nào trúng/không trúng tuyển</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tự</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động</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kết</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hợp</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giữa</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theo</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quy</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định</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của</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Sở</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Giáo</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dục</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và</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Đào</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tạo</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và</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vi-VN"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chỉ tiêu</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điểm</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chuẩn</a:t>
          </a:r>
          <a:r>
            <a:rPr lang="vi-VN"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của</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n</a:t>
          </a:r>
          <a:r>
            <a:rPr lang="vi-VN"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hà trường</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a:t>
          </a:r>
        </a:p>
        <a:p>
          <a:pPr marL="0" lvl="0" indent="0" algn="just" defTabSz="800100">
            <a:lnSpc>
              <a:spcPct val="90000"/>
            </a:lnSpc>
            <a:spcBef>
              <a:spcPct val="0"/>
            </a:spcBef>
            <a:spcAft>
              <a:spcPct val="35000"/>
            </a:spcAft>
            <a:buNone/>
          </a:pP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Sở</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Giáo</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dục</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và</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Đào</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tạo</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cho</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phép</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t</a:t>
          </a:r>
          <a:r>
            <a:rPr lang="vi-VN"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ổ chức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kỳ</a:t>
          </a:r>
          <a:r>
            <a:rPr lang="vi-VN"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thi khép kín, bảo mật với đầy đủ các quy trình: dự tuyển, tổ chức thi, chấm thi, phúc khảo và xét tuyển</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dựa</a:t>
          </a:r>
          <a:r>
            <a:rPr lang="en-US"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a:t>
          </a:r>
          <a:r>
            <a:rPr lang="en-US" sz="1800" kern="1200" dirty="0" err="1">
              <a:solidFill>
                <a:schemeClr val="bg2">
                  <a:lumMod val="25000"/>
                </a:schemeClr>
              </a:solidFill>
              <a:latin typeface="Arial" panose="020B0604020202020204" pitchFamily="34" charset="0"/>
              <a:ea typeface="Roboto Cn" pitchFamily="2" charset="0"/>
              <a:cs typeface="Arial" panose="020B0604020202020204" pitchFamily="34" charset="0"/>
            </a:rPr>
            <a:t>vào</a:t>
          </a:r>
          <a:r>
            <a:rPr lang="vi-VN" sz="1800" kern="1200" dirty="0">
              <a:solidFill>
                <a:schemeClr val="bg2">
                  <a:lumMod val="25000"/>
                </a:schemeClr>
              </a:solidFill>
              <a:latin typeface="Arial" panose="020B0604020202020204" pitchFamily="34" charset="0"/>
              <a:ea typeface="Roboto Cn" pitchFamily="2" charset="0"/>
              <a:cs typeface="Arial" panose="020B0604020202020204" pitchFamily="34" charset="0"/>
            </a:rPr>
            <a:t> có kết quả thi</a:t>
          </a:r>
          <a:endParaRPr lang="en-US" sz="1800" b="1" i="0" kern="1200" dirty="0">
            <a:solidFill>
              <a:schemeClr val="tx1"/>
            </a:solidFill>
            <a:latin typeface="Arial" panose="020B0604020202020204" pitchFamily="34" charset="0"/>
            <a:cs typeface="Arial" panose="020B0604020202020204" pitchFamily="34" charset="0"/>
          </a:endParaRPr>
        </a:p>
      </dsp:txBody>
      <dsp:txXfrm>
        <a:off x="100881" y="3045218"/>
        <a:ext cx="8294058" cy="18647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C85BCE-0CD1-4FD5-ABF2-E247D6EBE373}"/>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CF1B040-73FB-43C4-AE75-3371507559CA}"/>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930B9241-0543-40BB-9F4B-0BDE88F9B221}" type="datetimeFigureOut">
              <a:rPr lang="en-US" smtClean="0"/>
              <a:t>05/12/2025</a:t>
            </a:fld>
            <a:endParaRPr lang="en-US"/>
          </a:p>
        </p:txBody>
      </p:sp>
      <p:sp>
        <p:nvSpPr>
          <p:cNvPr id="4" name="Footer Placeholder 3">
            <a:extLst>
              <a:ext uri="{FF2B5EF4-FFF2-40B4-BE49-F238E27FC236}">
                <a16:creationId xmlns:a16="http://schemas.microsoft.com/office/drawing/2014/main" id="{4B11BE82-8810-4732-BADF-B3FF4789E9A8}"/>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301C5F-4C26-408C-B5CB-4A3876285EB0}"/>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A73CAA5-BFE5-4295-8BAB-456CB97E084C}" type="slidenum">
              <a:rPr lang="en-US" smtClean="0"/>
              <a:t>‹#›</a:t>
            </a:fld>
            <a:endParaRPr lang="en-US"/>
          </a:p>
        </p:txBody>
      </p:sp>
    </p:spTree>
    <p:extLst>
      <p:ext uri="{BB962C8B-B14F-4D97-AF65-F5344CB8AC3E}">
        <p14:creationId xmlns:p14="http://schemas.microsoft.com/office/powerpoint/2010/main" val="41589779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4F61523-A56D-4D25-B785-90D5B5D2E97D}" type="datetimeFigureOut">
              <a:rPr lang="en-US" smtClean="0"/>
              <a:t>05/12/2025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7273621-BB4F-4666-BF68-85F5E66D3955}" type="slidenum">
              <a:rPr lang="en-US" smtClean="0"/>
              <a:t>‹#›</a:t>
            </a:fld>
            <a:endParaRPr lang="en-US"/>
          </a:p>
        </p:txBody>
      </p:sp>
    </p:spTree>
    <p:extLst>
      <p:ext uri="{BB962C8B-B14F-4D97-AF65-F5344CB8AC3E}">
        <p14:creationId xmlns:p14="http://schemas.microsoft.com/office/powerpoint/2010/main" val="112251231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64863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Slide" preserve="1">
  <p:cSld name="1_Default Slide">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156049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efault Slide" preserve="1">
  <p:cSld name="1_Default Slide">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369352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05/12/2025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23899" y="304800"/>
            <a:ext cx="10744200" cy="406400"/>
          </a:xfrm>
          <a:prstGeom prst="rect">
            <a:avLst/>
          </a:prstGeom>
        </p:spPr>
        <p:txBody>
          <a:bodyPr lIns="0" tIns="0" rIns="0" bIns="0"/>
          <a:lstStyle>
            <a:lvl1pPr>
              <a:defRPr sz="2500" b="1" i="0">
                <a:solidFill>
                  <a:srgbClr val="FF9933"/>
                </a:solidFill>
                <a:latin typeface="Tahoma"/>
                <a:cs typeface="Tahoma"/>
              </a:defRPr>
            </a:lvl1pPr>
          </a:lstStyle>
          <a:p>
            <a:endParaRPr dirty="0"/>
          </a:p>
        </p:txBody>
      </p:sp>
      <p:sp>
        <p:nvSpPr>
          <p:cNvPr id="3" name="Holder 3"/>
          <p:cNvSpPr>
            <a:spLocks noGrp="1"/>
          </p:cNvSpPr>
          <p:nvPr>
            <p:ph type="body" idx="1"/>
          </p:nvPr>
        </p:nvSpPr>
        <p:spPr>
          <a:xfrm>
            <a:off x="2291715" y="1105357"/>
            <a:ext cx="7608569" cy="1490980"/>
          </a:xfrm>
          <a:prstGeom prst="rect">
            <a:avLst/>
          </a:prstGeom>
        </p:spPr>
        <p:txBody>
          <a:bodyPr lIns="0" tIns="0" rIns="0" bIns="0"/>
          <a:lstStyle>
            <a:lvl1pPr>
              <a:defRPr sz="1600" b="0" i="0">
                <a:solidFill>
                  <a:srgbClr val="4471C4"/>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05/12/2025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8200" y="239800"/>
            <a:ext cx="10515600" cy="384721"/>
          </a:xfrm>
          <a:prstGeom prst="rect">
            <a:avLst/>
          </a:prstGeom>
        </p:spPr>
        <p:txBody>
          <a:bodyPr lIns="0" tIns="0" rIns="0" bIns="0"/>
          <a:lstStyle>
            <a:lvl1pPr>
              <a:defRPr sz="2500" b="1" i="0">
                <a:solidFill>
                  <a:srgbClr val="FF9933"/>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05/12/2025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8200" y="239800"/>
            <a:ext cx="10515600" cy="384721"/>
          </a:xfrm>
          <a:prstGeom prst="rect">
            <a:avLst/>
          </a:prstGeom>
        </p:spPr>
        <p:txBody>
          <a:bodyPr lIns="0" tIns="0" rIns="0" bIns="0"/>
          <a:lstStyle>
            <a:lvl1pPr>
              <a:defRPr sz="2500" b="1" i="0">
                <a:solidFill>
                  <a:srgbClr val="FF9933"/>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05/12/2025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pic>
        <p:nvPicPr>
          <p:cNvPr id="6" name="Picture 125">
            <a:extLst>
              <a:ext uri="{FF2B5EF4-FFF2-40B4-BE49-F238E27FC236}">
                <a16:creationId xmlns:a16="http://schemas.microsoft.com/office/drawing/2014/main" id="{4BBAF90D-0A64-FB24-6295-42ACA4D0C975}"/>
              </a:ext>
            </a:extLst>
          </p:cNvPr>
          <p:cNvPicPr>
            <a:picLocks noChangeAspect="1"/>
          </p:cNvPicPr>
          <p:nvPr userDrawn="1"/>
        </p:nvPicPr>
        <p:blipFill>
          <a:blip r:embed="rId2" cstate="print">
            <a:extLst>
              <a:ext uri="{28A0092B-C50C-407E-A947-70E740481C1C}">
                <a14:useLocalDpi xmlns:a14="http://schemas.microsoft.com/office/drawing/2010/main"/>
              </a:ext>
            </a:extLst>
          </a:blip>
          <a:srcRect l="29652" r="27975" b="19270"/>
          <a:stretch>
            <a:fillRect/>
          </a:stretch>
        </p:blipFill>
        <p:spPr>
          <a:xfrm>
            <a:off x="179440" y="76200"/>
            <a:ext cx="575360" cy="55411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05/12/2025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50826"/>
            <a:ext cx="10515600" cy="561974"/>
          </a:xfrm>
          <a:prstGeom prst="rect">
            <a:avLst/>
          </a:prstGeom>
        </p:spPr>
        <p:txBody>
          <a:bodyPr>
            <a:normAutofit/>
          </a:bodyPr>
          <a:lstStyle>
            <a:lvl1pPr>
              <a:defRPr sz="3600"/>
            </a:lvl1pPr>
          </a:lstStyle>
          <a:p>
            <a:r>
              <a:rPr lang="en-US"/>
              <a:t>Click to edit Master title style</a:t>
            </a:r>
            <a:endParaRPr lang="en-US" dirty="0"/>
          </a:p>
        </p:txBody>
      </p:sp>
      <p:sp>
        <p:nvSpPr>
          <p:cNvPr id="8" name="Text Placeholder 7"/>
          <p:cNvSpPr>
            <a:spLocks noGrp="1"/>
          </p:cNvSpPr>
          <p:nvPr>
            <p:ph type="body" sz="quarter" idx="13"/>
          </p:nvPr>
        </p:nvSpPr>
        <p:spPr>
          <a:xfrm>
            <a:off x="838200" y="749300"/>
            <a:ext cx="10515600" cy="419100"/>
          </a:xfrm>
          <a:prstGeom prst="rect">
            <a:avLst/>
          </a:prstGeom>
        </p:spPr>
        <p:txBody>
          <a:bodyPr>
            <a:no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81184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497236" y="6356349"/>
            <a:ext cx="421341" cy="365125"/>
          </a:xfrm>
        </p:spPr>
        <p:txBody>
          <a:bodyPr/>
          <a:lstStyle/>
          <a:p>
            <a:fld id="{1DC16B4F-D09B-4475-9C11-B7185347EA1E}" type="slidenum">
              <a:rPr lang="en-US" smtClean="0"/>
              <a:pPr/>
              <a:t>‹#›</a:t>
            </a:fld>
            <a:endParaRPr lang="en-US"/>
          </a:p>
        </p:txBody>
      </p:sp>
    </p:spTree>
    <p:extLst>
      <p:ext uri="{BB962C8B-B14F-4D97-AF65-F5344CB8AC3E}">
        <p14:creationId xmlns:p14="http://schemas.microsoft.com/office/powerpoint/2010/main" val="101647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120" y="1066801"/>
            <a:ext cx="5533113" cy="5108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861" y="1066801"/>
            <a:ext cx="5537020" cy="5108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10"/>
          </p:nvPr>
        </p:nvSpPr>
        <p:spPr>
          <a:ln/>
        </p:spPr>
        <p:txBody>
          <a:bodyPr/>
          <a:lstStyle>
            <a:lvl1pPr>
              <a:defRPr/>
            </a:lvl1pPr>
          </a:lstStyle>
          <a:p>
            <a:pPr defTabSz="914217">
              <a:defRPr/>
            </a:pPr>
            <a:fld id="{ABC97092-B95C-E44B-B936-88D54EC7A8C7}" type="slidenum">
              <a:rPr lang="en-US" altLang="en-US" smtClean="0"/>
              <a:pPr defTabSz="914217">
                <a:defRPr/>
              </a:pPr>
              <a:t>‹#›</a:t>
            </a:fld>
            <a:endParaRPr lang="en-US" altLang="en-US"/>
          </a:p>
        </p:txBody>
      </p:sp>
      <p:pic>
        <p:nvPicPr>
          <p:cNvPr id="6" name="Picture 125">
            <a:extLst>
              <a:ext uri="{FF2B5EF4-FFF2-40B4-BE49-F238E27FC236}">
                <a16:creationId xmlns:a16="http://schemas.microsoft.com/office/drawing/2014/main" id="{84AFE015-6156-9240-47C3-79BAF1B888B1}"/>
              </a:ext>
            </a:extLst>
          </p:cNvPr>
          <p:cNvPicPr>
            <a:picLocks noChangeAspect="1"/>
          </p:cNvPicPr>
          <p:nvPr userDrawn="1"/>
        </p:nvPicPr>
        <p:blipFill>
          <a:blip r:embed="rId2" cstate="print">
            <a:extLst>
              <a:ext uri="{28A0092B-C50C-407E-A947-70E740481C1C}">
                <a14:useLocalDpi xmlns:a14="http://schemas.microsoft.com/office/drawing/2010/main"/>
              </a:ext>
            </a:extLst>
          </a:blip>
          <a:srcRect l="29652" r="27975" b="19270"/>
          <a:stretch>
            <a:fillRect/>
          </a:stretch>
        </p:blipFill>
        <p:spPr>
          <a:xfrm>
            <a:off x="179440" y="76200"/>
            <a:ext cx="575360" cy="554118"/>
          </a:xfrm>
          <a:prstGeom prst="rect">
            <a:avLst/>
          </a:prstGeom>
        </p:spPr>
      </p:pic>
    </p:spTree>
    <p:extLst>
      <p:ext uri="{BB962C8B-B14F-4D97-AF65-F5344CB8AC3E}">
        <p14:creationId xmlns:p14="http://schemas.microsoft.com/office/powerpoint/2010/main" val="145659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sv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05/12/2025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grpSp>
        <p:nvGrpSpPr>
          <p:cNvPr id="7" name="Group 6">
            <a:extLst>
              <a:ext uri="{FF2B5EF4-FFF2-40B4-BE49-F238E27FC236}">
                <a16:creationId xmlns:a16="http://schemas.microsoft.com/office/drawing/2014/main" id="{F8DBC838-E531-4454-F90B-DAA9260B9F55}"/>
              </a:ext>
            </a:extLst>
          </p:cNvPr>
          <p:cNvGrpSpPr/>
          <p:nvPr userDrawn="1"/>
        </p:nvGrpSpPr>
        <p:grpSpPr>
          <a:xfrm>
            <a:off x="0" y="0"/>
            <a:ext cx="12192000" cy="863600"/>
            <a:chOff x="5310186" y="3281362"/>
            <a:chExt cx="2472135" cy="224154"/>
          </a:xfrm>
        </p:grpSpPr>
        <p:pic>
          <p:nvPicPr>
            <p:cNvPr id="8" name="Graphic 7">
              <a:extLst>
                <a:ext uri="{FF2B5EF4-FFF2-40B4-BE49-F238E27FC236}">
                  <a16:creationId xmlns:a16="http://schemas.microsoft.com/office/drawing/2014/main" id="{D96BE079-14F2-CAE9-10C9-FFBF6E3062A5}"/>
                </a:ext>
              </a:extLst>
            </p:cNvPr>
            <p:cNvPicPr>
              <a:picLocks noChangeAspect="1"/>
            </p:cNvPicPr>
            <p:nvPr userDrawn="1"/>
          </p:nvPicPr>
          <p:blipFill rotWithShape="1">
            <a:blip r:embed="rId12">
              <a:extLst>
                <a:ext uri="{96DAC541-7B7A-43D3-8B79-37D633B846F1}">
                  <asvg:svgBlip xmlns:asvg="http://schemas.microsoft.com/office/drawing/2016/SVG/main" r:embed="rId13"/>
                </a:ext>
              </a:extLst>
            </a:blip>
            <a:srcRect b="36339"/>
            <a:stretch/>
          </p:blipFill>
          <p:spPr>
            <a:xfrm>
              <a:off x="5312824" y="3357562"/>
              <a:ext cx="2409823" cy="142875"/>
            </a:xfrm>
            <a:prstGeom prst="rect">
              <a:avLst/>
            </a:prstGeom>
          </p:spPr>
        </p:pic>
        <p:pic>
          <p:nvPicPr>
            <p:cNvPr id="9" name="Graphic 8">
              <a:extLst>
                <a:ext uri="{FF2B5EF4-FFF2-40B4-BE49-F238E27FC236}">
                  <a16:creationId xmlns:a16="http://schemas.microsoft.com/office/drawing/2014/main" id="{28523A38-361A-40C5-2B20-075389B1DD7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658496" y="3362641"/>
              <a:ext cx="123825" cy="142875"/>
            </a:xfrm>
            <a:prstGeom prst="rect">
              <a:avLst/>
            </a:prstGeom>
          </p:spPr>
        </p:pic>
        <p:pic>
          <p:nvPicPr>
            <p:cNvPr id="10" name="Graphic 9">
              <a:extLst>
                <a:ext uri="{FF2B5EF4-FFF2-40B4-BE49-F238E27FC236}">
                  <a16:creationId xmlns:a16="http://schemas.microsoft.com/office/drawing/2014/main" id="{D1615F88-DCE7-7AA2-6A28-E10D93FBBFA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310186" y="3281362"/>
              <a:ext cx="238125" cy="219075"/>
            </a:xfrm>
            <a:prstGeom prst="rect">
              <a:avLst/>
            </a:prstGeom>
          </p:spPr>
        </p:pic>
      </p:grpSp>
    </p:spTree>
  </p:cSld>
  <p:clrMap bg1="lt1" tx1="dk1" bg2="lt2" tx2="dk2" accent1="accent1" accent2="accent2" accent3="accent3" accent4="accent4" accent5="accent5" accent6="accent6" hlink="hlink" folHlink="folHlink"/>
  <p:sldLayoutIdLst>
    <p:sldLayoutId id="2147483941" r:id="rId1"/>
    <p:sldLayoutId id="2147483661" r:id="rId2"/>
    <p:sldLayoutId id="2147483662" r:id="rId3"/>
    <p:sldLayoutId id="2147483663" r:id="rId4"/>
    <p:sldLayoutId id="2147483664" r:id="rId5"/>
    <p:sldLayoutId id="2147483665" r:id="rId6"/>
    <p:sldLayoutId id="2147483798" r:id="rId7"/>
    <p:sldLayoutId id="2147483785" r:id="rId8"/>
    <p:sldLayoutId id="2147483934" r:id="rId9"/>
    <p:sldLayoutId id="2147483940" r:id="rId10"/>
  </p:sldLayoutIdLst>
  <p:txStyles>
    <p:titleStyle>
      <a:lvl1pPr>
        <a:defRPr>
          <a:solidFill>
            <a:srgbClr val="0070C0"/>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32.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33.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6.jfif"/><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35.jfif"/><Relationship Id="rId5" Type="http://schemas.openxmlformats.org/officeDocument/2006/relationships/image" Target="../media/image3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hemeOverride" Target="../theme/themeOverride1.xml"/><Relationship Id="rId6" Type="http://schemas.openxmlformats.org/officeDocument/2006/relationships/image" Target="../media/image37.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hemeOverride" Target="../theme/themeOverride2.xml"/><Relationship Id="rId6" Type="http://schemas.openxmlformats.org/officeDocument/2006/relationships/image" Target="../media/image38.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1.png"/><Relationship Id="rId7" Type="http://schemas.openxmlformats.org/officeDocument/2006/relationships/diagramLayout" Target="../diagrams/layout2.xml"/><Relationship Id="rId2" Type="http://schemas.openxmlformats.org/officeDocument/2006/relationships/slideLayout" Target="../slideLayouts/slideLayout9.xml"/><Relationship Id="rId1" Type="http://schemas.openxmlformats.org/officeDocument/2006/relationships/themeOverride" Target="../theme/themeOverride3.xml"/><Relationship Id="rId6" Type="http://schemas.openxmlformats.org/officeDocument/2006/relationships/diagramData" Target="../diagrams/data2.xml"/><Relationship Id="rId11" Type="http://schemas.openxmlformats.org/officeDocument/2006/relationships/image" Target="../media/image39.jpeg"/><Relationship Id="rId5" Type="http://schemas.openxmlformats.org/officeDocument/2006/relationships/image" Target="../media/image13.png"/><Relationship Id="rId10" Type="http://schemas.microsoft.com/office/2007/relationships/diagramDrawing" Target="../diagrams/drawing2.xml"/><Relationship Id="rId4" Type="http://schemas.openxmlformats.org/officeDocument/2006/relationships/image" Target="../media/image12.png"/><Relationship Id="rId9" Type="http://schemas.openxmlformats.org/officeDocument/2006/relationships/diagramColors" Target="../diagrams/colors2.xml"/></Relationships>
</file>

<file path=ppt/slides/_rels/slide1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png"/><Relationship Id="rId16" Type="http://schemas.openxmlformats.org/officeDocument/2006/relationships/image" Target="../media/image25.svg"/><Relationship Id="rId1" Type="http://schemas.openxmlformats.org/officeDocument/2006/relationships/slideLayout" Target="../slideLayouts/slideLayout9.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41.jp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9.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Picture 16" descr="Line"/>
          <p:cNvPicPr>
            <a:picLocks noChangeAspect="1"/>
          </p:cNvPicPr>
          <p:nvPr/>
        </p:nvPicPr>
        <p:blipFill>
          <a:blip r:embed="rId4"/>
          <a:stretch>
            <a:fillRect/>
          </a:stretch>
        </p:blipFill>
        <p:spPr>
          <a:xfrm>
            <a:off x="4779959" y="3377851"/>
            <a:ext cx="2531745" cy="129540"/>
          </a:xfrm>
          <a:prstGeom prst="rect">
            <a:avLst/>
          </a:prstGeom>
        </p:spPr>
      </p:pic>
      <p:pic>
        <p:nvPicPr>
          <p:cNvPr id="13" name="Picture 125">
            <a:extLst>
              <a:ext uri="{FF2B5EF4-FFF2-40B4-BE49-F238E27FC236}">
                <a16:creationId xmlns:a16="http://schemas.microsoft.com/office/drawing/2014/main" id="{1BC18181-B13E-0CC7-BC76-3E0C5E7C0808}"/>
              </a:ext>
            </a:extLst>
          </p:cNvPr>
          <p:cNvPicPr>
            <a:picLocks noChangeAspect="1"/>
          </p:cNvPicPr>
          <p:nvPr/>
        </p:nvPicPr>
        <p:blipFill>
          <a:blip r:embed="rId5" cstate="print">
            <a:extLst>
              <a:ext uri="{28A0092B-C50C-407E-A947-70E740481C1C}">
                <a14:useLocalDpi xmlns:a14="http://schemas.microsoft.com/office/drawing/2010/main"/>
              </a:ext>
            </a:extLst>
          </a:blip>
          <a:srcRect l="29652" r="27975" b="19270"/>
          <a:stretch>
            <a:fillRect/>
          </a:stretch>
        </p:blipFill>
        <p:spPr>
          <a:xfrm>
            <a:off x="10744200" y="94622"/>
            <a:ext cx="1151685" cy="1109166"/>
          </a:xfrm>
          <a:prstGeom prst="rect">
            <a:avLst/>
          </a:prstGeom>
        </p:spPr>
      </p:pic>
      <p:sp>
        <p:nvSpPr>
          <p:cNvPr id="10" name="object 5"/>
          <p:cNvSpPr txBox="1"/>
          <p:nvPr/>
        </p:nvSpPr>
        <p:spPr>
          <a:xfrm>
            <a:off x="1785565" y="381000"/>
            <a:ext cx="8590157" cy="2098010"/>
          </a:xfrm>
          <a:prstGeom prst="rect">
            <a:avLst/>
          </a:prstGeom>
        </p:spPr>
        <p:txBody>
          <a:bodyPr vert="horz" wrap="square" lIns="0" tIns="66040" rIns="0" bIns="0" rtlCol="0">
            <a:spAutoFit/>
          </a:bodyPr>
          <a:lstStyle/>
          <a:p>
            <a:pPr algn="ctr" fontAlgn="base">
              <a:spcBef>
                <a:spcPct val="0"/>
              </a:spcBef>
              <a:spcAft>
                <a:spcPct val="0"/>
              </a:spcAft>
              <a:defRPr/>
            </a:pPr>
            <a:r>
              <a:rPr lang="vi-VN" sz="44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Times New Roman" panose="02020603050405020304" pitchFamily="18" charset="0"/>
              </a:rPr>
              <a:t>GIẢI PHÁP TỔNG THỂ </a:t>
            </a:r>
          </a:p>
          <a:p>
            <a:pPr algn="ctr" fontAlgn="base">
              <a:spcBef>
                <a:spcPct val="0"/>
              </a:spcBef>
              <a:spcAft>
                <a:spcPct val="0"/>
              </a:spcAft>
              <a:defRPr/>
            </a:pPr>
            <a:r>
              <a:rPr lang="vi-VN" sz="44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Times New Roman" panose="02020603050405020304" pitchFamily="18" charset="0"/>
              </a:rPr>
              <a:t>CHUYỂN ĐỔI SỐ GIÁO DỤC </a:t>
            </a:r>
          </a:p>
          <a:p>
            <a:pPr algn="ctr" fontAlgn="base">
              <a:spcBef>
                <a:spcPct val="0"/>
              </a:spcBef>
              <a:spcAft>
                <a:spcPct val="0"/>
              </a:spcAft>
              <a:defRPr/>
            </a:pPr>
            <a:r>
              <a:rPr lang="en-US" sz="44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Times New Roman" panose="02020603050405020304" pitchFamily="18" charset="0"/>
              </a:rPr>
              <a:t>VIETTEL - </a:t>
            </a:r>
            <a:r>
              <a:rPr lang="vi-VN" sz="44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Times New Roman" panose="02020603050405020304" pitchFamily="18" charset="0"/>
              </a:rPr>
              <a:t>VNPT NAM ĐỊNH</a:t>
            </a:r>
            <a:endParaRPr lang="en-US" sz="4400" b="1" dirty="0">
              <a:solidFill>
                <a:schemeClr val="bg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Times New Roman" panose="02020603050405020304" pitchFamily="18" charset="0"/>
            </a:endParaRPr>
          </a:p>
        </p:txBody>
      </p:sp>
      <p:sp>
        <p:nvSpPr>
          <p:cNvPr id="11" name="Text Box 17"/>
          <p:cNvSpPr txBox="1"/>
          <p:nvPr/>
        </p:nvSpPr>
        <p:spPr>
          <a:xfrm>
            <a:off x="4114800" y="3082153"/>
            <a:ext cx="577381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vi-VN" sz="2400" b="1" i="1" kern="1200" dirty="0">
                <a:solidFill>
                  <a:srgbClr val="FFFF00"/>
                </a:solidFill>
                <a:effectLst>
                  <a:outerShdw blurRad="38100" dist="38100" dir="2700000" algn="tl">
                    <a:srgbClr val="000000">
                      <a:alpha val="43137"/>
                    </a:srgbClr>
                  </a:outerShdw>
                </a:effectLst>
                <a:latin typeface="Roboto Black" panose="02000000000000000000" pitchFamily="2" charset="0"/>
                <a:ea typeface="Roboto Black" panose="02000000000000000000" pitchFamily="2" charset="0"/>
                <a:cs typeface="Times New Roman" panose="02020603050405020304" pitchFamily="18" charset="0"/>
              </a:rPr>
              <a:t>Nam Định</a:t>
            </a:r>
            <a:r>
              <a:rPr kumimoji="0" lang="vi-VN"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cs typeface="Times New Roman" panose="02020603050405020304" pitchFamily="18" charset="0"/>
              </a:rPr>
              <a:t>,</a:t>
            </a:r>
            <a:r>
              <a:rPr kumimoji="0" lang="en-US"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cs typeface="Times New Roman" panose="02020603050405020304" pitchFamily="18" charset="0"/>
              </a:rPr>
              <a:t> </a:t>
            </a:r>
            <a:r>
              <a:rPr kumimoji="0" lang="en-US" sz="24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cs typeface="Times New Roman" panose="02020603050405020304" pitchFamily="18" charset="0"/>
              </a:rPr>
              <a:t>ngày</a:t>
            </a:r>
            <a:r>
              <a:rPr kumimoji="0" lang="en-US"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cs typeface="Times New Roman" panose="02020603050405020304" pitchFamily="18" charset="0"/>
              </a:rPr>
              <a:t> </a:t>
            </a:r>
            <a:r>
              <a:rPr lang="en-US" sz="2400" b="1" i="1" kern="1200" dirty="0">
                <a:solidFill>
                  <a:srgbClr val="FFFF00"/>
                </a:solidFill>
                <a:effectLst>
                  <a:outerShdw blurRad="38100" dist="38100" dir="2700000" algn="tl">
                    <a:srgbClr val="000000">
                      <a:alpha val="43137"/>
                    </a:srgbClr>
                  </a:outerShdw>
                </a:effectLst>
                <a:latin typeface="Roboto Black" panose="02000000000000000000" pitchFamily="2" charset="0"/>
                <a:ea typeface="Roboto Black" panose="02000000000000000000" pitchFamily="2" charset="0"/>
                <a:cs typeface="Times New Roman" panose="02020603050405020304" pitchFamily="18" charset="0"/>
              </a:rPr>
              <a:t>05</a:t>
            </a:r>
            <a:r>
              <a:rPr lang="vi-VN" sz="2400" b="1" i="1" kern="1200" dirty="0">
                <a:solidFill>
                  <a:srgbClr val="FFFF00"/>
                </a:solidFill>
                <a:effectLst>
                  <a:outerShdw blurRad="38100" dist="38100" dir="2700000" algn="tl">
                    <a:srgbClr val="000000">
                      <a:alpha val="43137"/>
                    </a:srgbClr>
                  </a:outerShdw>
                </a:effectLst>
                <a:latin typeface="Roboto Black" panose="02000000000000000000" pitchFamily="2" charset="0"/>
                <a:ea typeface="Roboto Black" panose="02000000000000000000" pitchFamily="2" charset="0"/>
                <a:cs typeface="Times New Roman" panose="02020603050405020304" pitchFamily="18" charset="0"/>
              </a:rPr>
              <a:t> t</a:t>
            </a:r>
            <a:r>
              <a:rPr kumimoji="0" lang="en-US" sz="24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cs typeface="Times New Roman" panose="02020603050405020304" pitchFamily="18" charset="0"/>
              </a:rPr>
              <a:t>háng</a:t>
            </a:r>
            <a:r>
              <a:rPr kumimoji="0" lang="en-US"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cs typeface="Times New Roman" panose="02020603050405020304" pitchFamily="18" charset="0"/>
              </a:rPr>
              <a:t> </a:t>
            </a:r>
            <a:r>
              <a:rPr lang="en-US" sz="2400" b="1" i="1" kern="1200" dirty="0">
                <a:solidFill>
                  <a:srgbClr val="FFFF00"/>
                </a:solidFill>
                <a:effectLst>
                  <a:outerShdw blurRad="38100" dist="38100" dir="2700000" algn="tl">
                    <a:srgbClr val="000000">
                      <a:alpha val="43137"/>
                    </a:srgbClr>
                  </a:outerShdw>
                </a:effectLst>
                <a:latin typeface="Roboto Black" panose="02000000000000000000" pitchFamily="2" charset="0"/>
                <a:ea typeface="Roboto Black" panose="02000000000000000000" pitchFamily="2" charset="0"/>
                <a:cs typeface="Times New Roman" panose="02020603050405020304" pitchFamily="18" charset="0"/>
              </a:rPr>
              <a:t>12</a:t>
            </a:r>
            <a:r>
              <a:rPr kumimoji="0" lang="en-US"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cs typeface="Times New Roman" panose="02020603050405020304" pitchFamily="18" charset="0"/>
              </a:rPr>
              <a:t> </a:t>
            </a:r>
            <a:r>
              <a:rPr kumimoji="0" lang="en-US" sz="24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cs typeface="Times New Roman" panose="02020603050405020304" pitchFamily="18" charset="0"/>
              </a:rPr>
              <a:t>năm</a:t>
            </a:r>
            <a:r>
              <a:rPr kumimoji="0" lang="en-US"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cs typeface="Times New Roman" panose="02020603050405020304" pitchFamily="18" charset="0"/>
              </a:rPr>
              <a:t> </a:t>
            </a:r>
            <a:r>
              <a:rPr kumimoji="0" lang="vi-VN"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cs typeface="Times New Roman" panose="02020603050405020304" pitchFamily="18" charset="0"/>
              </a:rPr>
              <a:t>202</a:t>
            </a:r>
            <a:r>
              <a:rPr kumimoji="0" lang="en-US"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cs typeface="Times New Roman" panose="02020603050405020304" pitchFamily="18" charset="0"/>
              </a:rPr>
              <a:t>5</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381000"/>
            <a:ext cx="1600200" cy="306288"/>
          </a:xfrm>
          <a:prstGeom prst="rect">
            <a:avLst/>
          </a:prstGeom>
        </p:spPr>
      </p:pic>
    </p:spTree>
    <p:extLst>
      <p:ext uri="{BB962C8B-B14F-4D97-AF65-F5344CB8AC3E}">
        <p14:creationId xmlns:p14="http://schemas.microsoft.com/office/powerpoint/2010/main" val="45551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51521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2133600" y="304800"/>
            <a:ext cx="8839200" cy="523220"/>
          </a:xfrm>
          <a:prstGeom prst="rect">
            <a:avLst/>
          </a:prstGeom>
          <a:noFill/>
        </p:spPr>
        <p:txBody>
          <a:bodyPr wrap="square" rtlCol="0">
            <a:spAutoFit/>
          </a:bodyPr>
          <a:lstStyle/>
          <a:p>
            <a:pPr algn="ctr" defTabSz="1632753"/>
            <a:r>
              <a:rPr lang="en-US" sz="2800" b="1">
                <a:solidFill>
                  <a:srgbClr val="0070C0"/>
                </a:solidFill>
                <a:latin typeface="Roboto" panose="02000000000000000000" pitchFamily="2" charset="0"/>
                <a:ea typeface="Roboto" panose="02000000000000000000" pitchFamily="2" charset="0"/>
                <a:cs typeface="Arial" panose="020B0604020202020204" pitchFamily="34" charset="0"/>
              </a:rPr>
              <a:t>LỚP HỌC THÔNG MINH</a:t>
            </a:r>
            <a:endPar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endParaRPr>
          </a:p>
        </p:txBody>
      </p:sp>
      <p:pic>
        <p:nvPicPr>
          <p:cNvPr id="7" name="Picture 6"/>
          <p:cNvPicPr>
            <a:picLocks noChangeAspect="1"/>
          </p:cNvPicPr>
          <p:nvPr/>
        </p:nvPicPr>
        <p:blipFill>
          <a:blip r:embed="rId5"/>
          <a:stretch>
            <a:fillRect/>
          </a:stretch>
        </p:blipFill>
        <p:spPr>
          <a:xfrm>
            <a:off x="1066800" y="1066800"/>
            <a:ext cx="10030604" cy="5282073"/>
          </a:xfrm>
          <a:prstGeom prst="rect">
            <a:avLst/>
          </a:prstGeom>
        </p:spPr>
      </p:pic>
    </p:spTree>
    <p:extLst>
      <p:ext uri="{BB962C8B-B14F-4D97-AF65-F5344CB8AC3E}">
        <p14:creationId xmlns:p14="http://schemas.microsoft.com/office/powerpoint/2010/main" val="2337935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21041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2133600" y="304800"/>
            <a:ext cx="8839200" cy="523220"/>
          </a:xfrm>
          <a:prstGeom prst="rect">
            <a:avLst/>
          </a:prstGeom>
          <a:noFill/>
        </p:spPr>
        <p:txBody>
          <a:bodyPr wrap="square" rtlCol="0">
            <a:spAutoFit/>
          </a:bodyPr>
          <a:lstStyle/>
          <a:p>
            <a:pPr algn="ctr" defTabSz="1632753"/>
            <a:r>
              <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rPr>
              <a:t>CHUYỂN ĐỔI SỐ TRONG QUẢN TRỊ</a:t>
            </a:r>
          </a:p>
        </p:txBody>
      </p:sp>
      <p:graphicFrame>
        <p:nvGraphicFramePr>
          <p:cNvPr id="7" name="Diagram 6"/>
          <p:cNvGraphicFramePr/>
          <p:nvPr>
            <p:extLst>
              <p:ext uri="{D42A27DB-BD31-4B8C-83A1-F6EECF244321}">
                <p14:modId xmlns:p14="http://schemas.microsoft.com/office/powerpoint/2010/main" val="1424652213"/>
              </p:ext>
            </p:extLst>
          </p:nvPr>
        </p:nvGraphicFramePr>
        <p:xfrm>
          <a:off x="2057400" y="1447800"/>
          <a:ext cx="8606972" cy="45760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33306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21041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2133600" y="304800"/>
            <a:ext cx="8839200" cy="523220"/>
          </a:xfrm>
          <a:prstGeom prst="rect">
            <a:avLst/>
          </a:prstGeom>
          <a:noFill/>
        </p:spPr>
        <p:txBody>
          <a:bodyPr wrap="square" rtlCol="0">
            <a:spAutoFit/>
          </a:bodyPr>
          <a:lstStyle/>
          <a:p>
            <a:pPr algn="ctr" defTabSz="1632753"/>
            <a:r>
              <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rPr>
              <a:t>ỨNG DỤNG KẾT NỐI GIA ĐÌNH – NHÀ TRƯỜNG</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90580"/>
            <a:ext cx="2538356" cy="56414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3017520" y="1219200"/>
            <a:ext cx="8610600" cy="5024452"/>
          </a:xfrm>
          <a:prstGeom prst="rect">
            <a:avLst/>
          </a:prstGeom>
        </p:spPr>
        <p:txBody>
          <a:bodyPr wrap="square">
            <a:spAutoFit/>
          </a:bodyPr>
          <a:lstStyle/>
          <a:p>
            <a:pPr algn="ctr"/>
            <a:r>
              <a:rPr lang="en-US">
                <a:solidFill>
                  <a:srgbClr val="00B0F0"/>
                </a:solidFill>
                <a:latin typeface="Roboto" panose="02000000000000000000" pitchFamily="2" charset="0"/>
                <a:ea typeface="Roboto" panose="02000000000000000000" pitchFamily="2" charset="0"/>
              </a:rPr>
              <a:t>App kết nối gia đình và nhà trường </a:t>
            </a:r>
            <a:r>
              <a:rPr lang="en-US" b="1">
                <a:solidFill>
                  <a:srgbClr val="FF0000"/>
                </a:solidFill>
                <a:latin typeface="Roboto" panose="02000000000000000000" pitchFamily="2" charset="0"/>
                <a:ea typeface="Roboto" panose="02000000000000000000" pitchFamily="2" charset="0"/>
              </a:rPr>
              <a:t>(Edu.one/Edu Connect</a:t>
            </a:r>
            <a:r>
              <a:rPr lang="en-US" b="1">
                <a:solidFill>
                  <a:srgbClr val="00B0F0"/>
                </a:solidFill>
                <a:latin typeface="Roboto" panose="02000000000000000000" pitchFamily="2" charset="0"/>
                <a:ea typeface="Roboto" panose="02000000000000000000" pitchFamily="2" charset="0"/>
              </a:rPr>
              <a:t>)</a:t>
            </a:r>
            <a:r>
              <a:rPr lang="en-US">
                <a:solidFill>
                  <a:srgbClr val="00B0F0"/>
                </a:solidFill>
                <a:latin typeface="Roboto" panose="02000000000000000000" pitchFamily="2" charset="0"/>
                <a:ea typeface="Roboto" panose="02000000000000000000" pitchFamily="2" charset="0"/>
              </a:rPr>
              <a:t> </a:t>
            </a:r>
            <a:r>
              <a:rPr lang="vi-VN">
                <a:solidFill>
                  <a:srgbClr val="00B0F0"/>
                </a:solidFill>
                <a:latin typeface="Roboto" panose="02000000000000000000" pitchFamily="2" charset="0"/>
                <a:ea typeface="Roboto" panose="02000000000000000000" pitchFamily="2" charset="0"/>
              </a:rPr>
              <a:t>là ứng dụng học tập thông minh, cho phép phụ huynh dễ dàng</a:t>
            </a:r>
            <a:r>
              <a:rPr lang="en-US">
                <a:solidFill>
                  <a:srgbClr val="00B0F0"/>
                </a:solidFill>
                <a:latin typeface="Roboto" panose="02000000000000000000" pitchFamily="2" charset="0"/>
                <a:ea typeface="Roboto" panose="02000000000000000000" pitchFamily="2" charset="0"/>
              </a:rPr>
              <a:t> </a:t>
            </a:r>
            <a:r>
              <a:rPr lang="vi-VN">
                <a:solidFill>
                  <a:srgbClr val="00B0F0"/>
                </a:solidFill>
                <a:latin typeface="Roboto" panose="02000000000000000000" pitchFamily="2" charset="0"/>
                <a:ea typeface="Roboto" panose="02000000000000000000" pitchFamily="2" charset="0"/>
              </a:rPr>
              <a:t>theo dõi quá trình, kết quả học tập và các hoạt động của con em tại trường.</a:t>
            </a:r>
            <a:endParaRPr lang="en-US">
              <a:solidFill>
                <a:srgbClr val="00B0F0"/>
              </a:solidFill>
              <a:latin typeface="Roboto" panose="02000000000000000000" pitchFamily="2" charset="0"/>
              <a:ea typeface="Roboto" panose="02000000000000000000" pitchFamily="2" charset="0"/>
            </a:endParaRPr>
          </a:p>
          <a:p>
            <a:pPr algn="just"/>
            <a:endParaRPr lang="vi-VN">
              <a:solidFill>
                <a:srgbClr val="00B0F0"/>
              </a:solidFill>
              <a:latin typeface="Roboto" panose="02000000000000000000" pitchFamily="2" charset="0"/>
              <a:ea typeface="Roboto" panose="02000000000000000000" pitchFamily="2" charset="0"/>
            </a:endParaRPr>
          </a:p>
          <a:p>
            <a:pPr algn="just"/>
            <a:r>
              <a:rPr lang="vi-VN" b="1">
                <a:solidFill>
                  <a:srgbClr val="FF0000"/>
                </a:solidFill>
                <a:latin typeface="Roboto" panose="02000000000000000000" pitchFamily="2" charset="0"/>
                <a:ea typeface="Roboto" panose="02000000000000000000" pitchFamily="2" charset="0"/>
              </a:rPr>
              <a:t>* Lợi ích khi sử dụng Ứng dụng (App</a:t>
            </a:r>
            <a:r>
              <a:rPr lang="en-US" b="1">
                <a:solidFill>
                  <a:srgbClr val="FF0000"/>
                </a:solidFill>
                <a:latin typeface="Roboto" panose="02000000000000000000" pitchFamily="2" charset="0"/>
                <a:ea typeface="Roboto" panose="02000000000000000000" pitchFamily="2" charset="0"/>
              </a:rPr>
              <a:t> Edu.one/Edu Connect)</a:t>
            </a:r>
            <a:endParaRPr lang="vi-VN" b="1">
              <a:solidFill>
                <a:srgbClr val="FF0000"/>
              </a:solidFill>
              <a:latin typeface="Roboto" panose="02000000000000000000" pitchFamily="2" charset="0"/>
              <a:ea typeface="Roboto" panose="02000000000000000000" pitchFamily="2" charset="0"/>
            </a:endParaRPr>
          </a:p>
          <a:p>
            <a:pPr marL="285750" indent="-285750" algn="just">
              <a:spcBef>
                <a:spcPts val="300"/>
              </a:spcBef>
              <a:spcAft>
                <a:spcPts val="300"/>
              </a:spcAft>
              <a:buFont typeface="Wingdings" panose="05000000000000000000" pitchFamily="2" charset="2"/>
              <a:buChar char="ü"/>
            </a:pPr>
            <a:r>
              <a:rPr lang="vi-VN">
                <a:latin typeface="Roboto" panose="02000000000000000000" pitchFamily="2" charset="0"/>
                <a:ea typeface="Roboto" panose="02000000000000000000" pitchFamily="2" charset="0"/>
              </a:rPr>
              <a:t>Tra cứu tức thời điểm số, kết quả học tập, thứ hạng từng môn của học sinh khi nhà trường cập</a:t>
            </a:r>
            <a:r>
              <a:rPr lang="en-US">
                <a:latin typeface="Roboto" panose="02000000000000000000" pitchFamily="2" charset="0"/>
                <a:ea typeface="Roboto" panose="02000000000000000000" pitchFamily="2" charset="0"/>
              </a:rPr>
              <a:t> </a:t>
            </a:r>
            <a:r>
              <a:rPr lang="vi-VN">
                <a:latin typeface="Roboto" panose="02000000000000000000" pitchFamily="2" charset="0"/>
                <a:ea typeface="Roboto" panose="02000000000000000000" pitchFamily="2" charset="0"/>
              </a:rPr>
              <a:t>nhật mọi lúc mọi nơi</a:t>
            </a:r>
          </a:p>
          <a:p>
            <a:pPr marL="285750" indent="-285750" algn="just">
              <a:spcBef>
                <a:spcPts val="300"/>
              </a:spcBef>
              <a:spcAft>
                <a:spcPts val="300"/>
              </a:spcAft>
              <a:buFont typeface="Wingdings" panose="05000000000000000000" pitchFamily="2" charset="2"/>
              <a:buChar char="ü"/>
            </a:pPr>
            <a:r>
              <a:rPr lang="vi-VN">
                <a:latin typeface="Roboto" panose="02000000000000000000" pitchFamily="2" charset="0"/>
                <a:ea typeface="Roboto" panose="02000000000000000000" pitchFamily="2" charset="0"/>
              </a:rPr>
              <a:t>Nhận các thông báo từ nhà trường, giáo viên, các bản tin giáo dục chính thống</a:t>
            </a:r>
          </a:p>
          <a:p>
            <a:pPr marL="285750" indent="-285750" algn="just">
              <a:spcBef>
                <a:spcPts val="300"/>
              </a:spcBef>
              <a:spcAft>
                <a:spcPts val="300"/>
              </a:spcAft>
              <a:buFont typeface="Wingdings" panose="05000000000000000000" pitchFamily="2" charset="2"/>
              <a:buChar char="ü"/>
            </a:pPr>
            <a:r>
              <a:rPr lang="vi-VN">
                <a:latin typeface="Roboto" panose="02000000000000000000" pitchFamily="2" charset="0"/>
                <a:ea typeface="Roboto" panose="02000000000000000000" pitchFamily="2" charset="0"/>
              </a:rPr>
              <a:t>Tra cứu danh sách liên lạc giáo viên và PHHS trong lớp dễ dàng</a:t>
            </a:r>
          </a:p>
          <a:p>
            <a:pPr marL="285750" indent="-285750" algn="just">
              <a:spcBef>
                <a:spcPts val="300"/>
              </a:spcBef>
              <a:spcAft>
                <a:spcPts val="300"/>
              </a:spcAft>
              <a:buFont typeface="Wingdings" panose="05000000000000000000" pitchFamily="2" charset="2"/>
              <a:buChar char="ü"/>
            </a:pPr>
            <a:r>
              <a:rPr lang="vi-VN">
                <a:latin typeface="Roboto" panose="02000000000000000000" pitchFamily="2" charset="0"/>
                <a:ea typeface="Roboto" panose="02000000000000000000" pitchFamily="2" charset="0"/>
              </a:rPr>
              <a:t>Theo dõi kế hoạch học tập (thời khóa biểu) của học sinh</a:t>
            </a:r>
          </a:p>
          <a:p>
            <a:pPr marL="285750" indent="-285750" algn="just">
              <a:spcBef>
                <a:spcPts val="300"/>
              </a:spcBef>
              <a:spcAft>
                <a:spcPts val="300"/>
              </a:spcAft>
              <a:buFont typeface="Wingdings" panose="05000000000000000000" pitchFamily="2" charset="2"/>
              <a:buChar char="ü"/>
            </a:pPr>
            <a:r>
              <a:rPr lang="vi-VN">
                <a:latin typeface="Roboto" panose="02000000000000000000" pitchFamily="2" charset="0"/>
                <a:ea typeface="Roboto" panose="02000000000000000000" pitchFamily="2" charset="0"/>
              </a:rPr>
              <a:t>Theo dõi toàn bộ quá trình học tập của con em mình các năm học tại trường, từ đó có đánh giá</a:t>
            </a:r>
            <a:r>
              <a:rPr lang="en-US">
                <a:latin typeface="Roboto" panose="02000000000000000000" pitchFamily="2" charset="0"/>
                <a:ea typeface="Roboto" panose="02000000000000000000" pitchFamily="2" charset="0"/>
              </a:rPr>
              <a:t> </a:t>
            </a:r>
            <a:r>
              <a:rPr lang="vi-VN">
                <a:latin typeface="Roboto" panose="02000000000000000000" pitchFamily="2" charset="0"/>
                <a:ea typeface="Roboto" panose="02000000000000000000" pitchFamily="2" charset="0"/>
              </a:rPr>
              <a:t>và kịp thời bổ sung kiến thức (nếu cần)</a:t>
            </a:r>
          </a:p>
          <a:p>
            <a:pPr marL="285750" indent="-285750" algn="just">
              <a:spcBef>
                <a:spcPts val="300"/>
              </a:spcBef>
              <a:spcAft>
                <a:spcPts val="300"/>
              </a:spcAft>
              <a:buFont typeface="Wingdings" panose="05000000000000000000" pitchFamily="2" charset="2"/>
              <a:buChar char="ü"/>
            </a:pPr>
            <a:r>
              <a:rPr lang="vi-VN">
                <a:latin typeface="Roboto" panose="02000000000000000000" pitchFamily="2" charset="0"/>
                <a:ea typeface="Roboto" panose="02000000000000000000" pitchFamily="2" charset="0"/>
              </a:rPr>
              <a:t>Thực hiện các thủ tục dễ dàng: Điểm danh, Xin nghỉ, Giao bài, Khen thưởng, Vi phạm...</a:t>
            </a:r>
          </a:p>
          <a:p>
            <a:pPr marL="285750" indent="-285750" algn="just">
              <a:spcBef>
                <a:spcPts val="300"/>
              </a:spcBef>
              <a:spcAft>
                <a:spcPts val="300"/>
              </a:spcAft>
              <a:buFont typeface="Wingdings" panose="05000000000000000000" pitchFamily="2" charset="2"/>
              <a:buChar char="ü"/>
            </a:pPr>
            <a:r>
              <a:rPr lang="vi-VN">
                <a:latin typeface="Roboto" panose="02000000000000000000" pitchFamily="2" charset="0"/>
                <a:ea typeface="Roboto" panose="02000000000000000000" pitchFamily="2" charset="0"/>
              </a:rPr>
              <a:t>Tương tác hai chiều, đăng tải, lưu giữ hình ảnh như một mạng xã hội thu nhỏ thông qua giao</a:t>
            </a:r>
            <a:r>
              <a:rPr lang="en-US">
                <a:latin typeface="Roboto" panose="02000000000000000000" pitchFamily="2" charset="0"/>
                <a:ea typeface="Roboto" panose="02000000000000000000" pitchFamily="2" charset="0"/>
              </a:rPr>
              <a:t> </a:t>
            </a:r>
            <a:r>
              <a:rPr lang="vi-VN">
                <a:latin typeface="Roboto" panose="02000000000000000000" pitchFamily="2" charset="0"/>
                <a:ea typeface="Roboto" panose="02000000000000000000" pitchFamily="2" charset="0"/>
              </a:rPr>
              <a:t>diện “Chuyện lớp học”</a:t>
            </a:r>
            <a:endParaRPr lang="en-US">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10487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21041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2133600" y="304800"/>
            <a:ext cx="8839200" cy="523220"/>
          </a:xfrm>
          <a:prstGeom prst="rect">
            <a:avLst/>
          </a:prstGeom>
          <a:noFill/>
        </p:spPr>
        <p:txBody>
          <a:bodyPr wrap="square" rtlCol="0">
            <a:spAutoFit/>
          </a:bodyPr>
          <a:lstStyle/>
          <a:p>
            <a:pPr algn="ctr" defTabSz="1632753"/>
            <a:r>
              <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rPr>
              <a:t>ỨNG DỤNG KẾT NỐI GIA ĐÌNH – NHÀ TRƯỜNG</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 y="990581"/>
            <a:ext cx="2606919" cy="57938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2" name="Table 1"/>
          <p:cNvGraphicFramePr>
            <a:graphicFrameLocks noGrp="1"/>
          </p:cNvGraphicFramePr>
          <p:nvPr>
            <p:extLst>
              <p:ext uri="{D42A27DB-BD31-4B8C-83A1-F6EECF244321}">
                <p14:modId xmlns:p14="http://schemas.microsoft.com/office/powerpoint/2010/main" val="1772439180"/>
              </p:ext>
            </p:extLst>
          </p:nvPr>
        </p:nvGraphicFramePr>
        <p:xfrm>
          <a:off x="3124200" y="1143000"/>
          <a:ext cx="8915400" cy="520700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pPr algn="ctr"/>
                      <a:r>
                        <a:rPr lang="en-US" sz="1600">
                          <a:latin typeface="Roboto" panose="02000000000000000000" pitchFamily="2" charset="0"/>
                          <a:ea typeface="Roboto" panose="02000000000000000000" pitchFamily="2" charset="0"/>
                        </a:rPr>
                        <a:t>Nội</a:t>
                      </a:r>
                      <a:r>
                        <a:rPr lang="en-US" sz="1600" baseline="0">
                          <a:latin typeface="Roboto" panose="02000000000000000000" pitchFamily="2" charset="0"/>
                          <a:ea typeface="Roboto" panose="02000000000000000000" pitchFamily="2" charset="0"/>
                        </a:rPr>
                        <a:t> dung so sánh</a:t>
                      </a:r>
                      <a:endParaRPr lang="en-US" sz="1600">
                        <a:latin typeface="Roboto" panose="02000000000000000000" pitchFamily="2" charset="0"/>
                        <a:ea typeface="Roboto" panose="02000000000000000000" pitchFamily="2" charset="0"/>
                      </a:endParaRPr>
                    </a:p>
                  </a:txBody>
                  <a:tcPr anchor="ctr"/>
                </a:tc>
                <a:tc>
                  <a:txBody>
                    <a:bodyPr/>
                    <a:lstStyle/>
                    <a:p>
                      <a:pPr algn="ctr"/>
                      <a:r>
                        <a:rPr lang="en-US" sz="1600">
                          <a:latin typeface="Roboto" panose="02000000000000000000" pitchFamily="2" charset="0"/>
                          <a:ea typeface="Roboto" panose="02000000000000000000" pitchFamily="2" charset="0"/>
                        </a:rPr>
                        <a:t>App </a:t>
                      </a:r>
                    </a:p>
                    <a:p>
                      <a:pPr algn="ctr"/>
                      <a:r>
                        <a:rPr lang="en-US" sz="1600">
                          <a:latin typeface="Roboto" panose="02000000000000000000" pitchFamily="2" charset="0"/>
                          <a:ea typeface="Roboto" panose="02000000000000000000" pitchFamily="2" charset="0"/>
                        </a:rPr>
                        <a:t>Kết</a:t>
                      </a:r>
                      <a:r>
                        <a:rPr lang="en-US" sz="1600" baseline="0">
                          <a:latin typeface="Roboto" panose="02000000000000000000" pitchFamily="2" charset="0"/>
                          <a:ea typeface="Roboto" panose="02000000000000000000" pitchFamily="2" charset="0"/>
                        </a:rPr>
                        <a:t> nối</a:t>
                      </a:r>
                      <a:endParaRPr lang="en-US" sz="1600">
                        <a:latin typeface="Roboto" panose="02000000000000000000" pitchFamily="2" charset="0"/>
                        <a:ea typeface="Roboto" panose="02000000000000000000" pitchFamily="2" charset="0"/>
                      </a:endParaRPr>
                    </a:p>
                  </a:txBody>
                  <a:tcPr/>
                </a:tc>
                <a:tc>
                  <a:txBody>
                    <a:bodyPr/>
                    <a:lstStyle/>
                    <a:p>
                      <a:pPr algn="ctr"/>
                      <a:r>
                        <a:rPr lang="en-US" sz="1600">
                          <a:latin typeface="Roboto" panose="02000000000000000000" pitchFamily="2" charset="0"/>
                          <a:ea typeface="Roboto" panose="02000000000000000000" pitchFamily="2" charset="0"/>
                        </a:rPr>
                        <a:t>Khác</a:t>
                      </a:r>
                      <a:r>
                        <a:rPr lang="en-US" sz="1600" baseline="0">
                          <a:latin typeface="Roboto" panose="02000000000000000000" pitchFamily="2" charset="0"/>
                          <a:ea typeface="Roboto" panose="02000000000000000000" pitchFamily="2" charset="0"/>
                        </a:rPr>
                        <a:t> </a:t>
                      </a:r>
                    </a:p>
                    <a:p>
                      <a:pPr algn="ctr"/>
                      <a:r>
                        <a:rPr lang="en-US" sz="1600" baseline="0">
                          <a:latin typeface="Roboto" panose="02000000000000000000" pitchFamily="2" charset="0"/>
                          <a:ea typeface="Roboto" panose="02000000000000000000" pitchFamily="2" charset="0"/>
                        </a:rPr>
                        <a:t>(Zalo, FB)</a:t>
                      </a:r>
                      <a:endParaRPr lang="en-US" sz="160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10000"/>
                  </a:ext>
                </a:extLst>
              </a:tr>
              <a:tr h="370840">
                <a:tc>
                  <a:txBody>
                    <a:bodyPr/>
                    <a:lstStyle/>
                    <a:p>
                      <a:pPr rtl="0"/>
                      <a:r>
                        <a:rPr lang="en-US" sz="1500" b="0" i="0">
                          <a:solidFill>
                            <a:schemeClr val="dk1"/>
                          </a:solidFill>
                          <a:effectLst/>
                          <a:latin typeface="Roboto" panose="02000000000000000000" pitchFamily="2" charset="0"/>
                          <a:ea typeface="Roboto" panose="02000000000000000000" pitchFamily="2" charset="0"/>
                          <a:cs typeface="+mn-cs"/>
                        </a:rPr>
                        <a:t>Kênh thông tin chính thống của ngành Giáo dục</a:t>
                      </a:r>
                    </a:p>
                  </a:txBody>
                  <a:tcPr anchor="ctr"/>
                </a:tc>
                <a:tc>
                  <a:txBody>
                    <a:bodyPr/>
                    <a:lstStyle/>
                    <a:p>
                      <a:pPr algn="ctr"/>
                      <a:r>
                        <a:rPr lang="en-US"/>
                        <a:t>Có</a:t>
                      </a:r>
                    </a:p>
                  </a:txBody>
                  <a:tcPr/>
                </a:tc>
                <a:tc>
                  <a:txBody>
                    <a:bodyPr/>
                    <a:lstStyle/>
                    <a:p>
                      <a:pPr algn="ctr"/>
                      <a:r>
                        <a:rPr lang="en-US"/>
                        <a:t>Không</a:t>
                      </a:r>
                    </a:p>
                  </a:txBody>
                  <a:tcPr/>
                </a:tc>
                <a:extLst>
                  <a:ext uri="{0D108BD9-81ED-4DB2-BD59-A6C34878D82A}">
                    <a16:rowId xmlns:a16="http://schemas.microsoft.com/office/drawing/2014/main" val="10001"/>
                  </a:ext>
                </a:extLst>
              </a:tr>
              <a:tr h="370840">
                <a:tc>
                  <a:txBody>
                    <a:bodyPr/>
                    <a:lstStyle/>
                    <a:p>
                      <a:r>
                        <a:rPr lang="vi-VN" sz="1500" b="0">
                          <a:latin typeface="Roboto" panose="02000000000000000000" pitchFamily="2" charset="0"/>
                          <a:ea typeface="Roboto" panose="02000000000000000000" pitchFamily="2" charset="0"/>
                        </a:rPr>
                        <a:t>Nhắn tin, thông báo, đăng tải hình ảnh, tương tác hai chiều</a:t>
                      </a:r>
                    </a:p>
                  </a:txBody>
                  <a:tcPr anchor="ctr"/>
                </a:tc>
                <a:tc>
                  <a:txBody>
                    <a:bodyPr/>
                    <a:lstStyle/>
                    <a:p>
                      <a:pPr algn="ctr"/>
                      <a:r>
                        <a:rPr lang="en-US"/>
                        <a:t>Có</a:t>
                      </a: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a:t>Có</a:t>
                      </a:r>
                    </a:p>
                  </a:txBody>
                  <a:tcPr/>
                </a:tc>
                <a:extLst>
                  <a:ext uri="{0D108BD9-81ED-4DB2-BD59-A6C34878D82A}">
                    <a16:rowId xmlns:a16="http://schemas.microsoft.com/office/drawing/2014/main" val="10002"/>
                  </a:ext>
                </a:extLst>
              </a:tr>
              <a:tr h="370840">
                <a:tc>
                  <a:txBody>
                    <a:bodyPr/>
                    <a:lstStyle/>
                    <a:p>
                      <a:pPr rtl="0"/>
                      <a:r>
                        <a:rPr lang="vi-VN" sz="1500" b="0" i="0">
                          <a:solidFill>
                            <a:schemeClr val="dk1"/>
                          </a:solidFill>
                          <a:effectLst/>
                          <a:latin typeface="Roboto" panose="02000000000000000000" pitchFamily="2" charset="0"/>
                          <a:ea typeface="Roboto" panose="02000000000000000000" pitchFamily="2" charset="0"/>
                          <a:cs typeface="+mn-cs"/>
                        </a:rPr>
                        <a:t>Tra cứu kết quả học tập, điểm số một cách khoa học, nhanh chóng</a:t>
                      </a:r>
                    </a:p>
                  </a:txBody>
                  <a:tcPr anchor="ctr"/>
                </a:tc>
                <a:tc>
                  <a:txBody>
                    <a:bodyPr/>
                    <a:lstStyle/>
                    <a:p>
                      <a:pPr algn="ctr"/>
                      <a:r>
                        <a:rPr lang="en-US"/>
                        <a:t>Có</a:t>
                      </a:r>
                    </a:p>
                  </a:txBody>
                  <a:tcPr/>
                </a:tc>
                <a:tc>
                  <a:txBody>
                    <a:bodyPr/>
                    <a:lstStyle/>
                    <a:p>
                      <a:pPr algn="ctr"/>
                      <a:r>
                        <a:rPr lang="en-US"/>
                        <a:t>Không</a:t>
                      </a:r>
                    </a:p>
                  </a:txBody>
                  <a:tcPr/>
                </a:tc>
                <a:extLst>
                  <a:ext uri="{0D108BD9-81ED-4DB2-BD59-A6C34878D82A}">
                    <a16:rowId xmlns:a16="http://schemas.microsoft.com/office/drawing/2014/main" val="10003"/>
                  </a:ext>
                </a:extLst>
              </a:tr>
              <a:tr h="370840">
                <a:tc>
                  <a:txBody>
                    <a:bodyPr/>
                    <a:lstStyle/>
                    <a:p>
                      <a:pPr rtl="0"/>
                      <a:r>
                        <a:rPr lang="vi-VN" sz="1500" b="0" i="0">
                          <a:solidFill>
                            <a:schemeClr val="dk1"/>
                          </a:solidFill>
                          <a:effectLst/>
                          <a:latin typeface="Roboto" panose="02000000000000000000" pitchFamily="2" charset="0"/>
                          <a:ea typeface="Roboto" panose="02000000000000000000" pitchFamily="2" charset="0"/>
                          <a:cs typeface="+mn-cs"/>
                        </a:rPr>
                        <a:t>Lưu trữ thông tin (hồ sơ học sinh, hình ảnh,...) lâu dài</a:t>
                      </a:r>
                    </a:p>
                  </a:txBody>
                  <a:tcPr anchor="ctr"/>
                </a:tc>
                <a:tc>
                  <a:txBody>
                    <a:bodyPr/>
                    <a:lstStyle/>
                    <a:p>
                      <a:pPr algn="ctr"/>
                      <a:r>
                        <a:rPr lang="en-US"/>
                        <a:t>Có</a:t>
                      </a:r>
                    </a:p>
                  </a:txBody>
                  <a:tcPr/>
                </a:tc>
                <a:tc>
                  <a:txBody>
                    <a:bodyPr/>
                    <a:lstStyle/>
                    <a:p>
                      <a:pPr algn="ctr"/>
                      <a:r>
                        <a:rPr lang="en-US"/>
                        <a:t>Không</a:t>
                      </a:r>
                    </a:p>
                  </a:txBody>
                  <a:tcPr/>
                </a:tc>
                <a:extLst>
                  <a:ext uri="{0D108BD9-81ED-4DB2-BD59-A6C34878D82A}">
                    <a16:rowId xmlns:a16="http://schemas.microsoft.com/office/drawing/2014/main" val="10004"/>
                  </a:ext>
                </a:extLst>
              </a:tr>
              <a:tr h="370840">
                <a:tc>
                  <a:txBody>
                    <a:bodyPr/>
                    <a:lstStyle/>
                    <a:p>
                      <a:pPr rtl="0"/>
                      <a:r>
                        <a:rPr lang="vi-VN" sz="1500" b="0" i="0">
                          <a:solidFill>
                            <a:schemeClr val="dk1"/>
                          </a:solidFill>
                          <a:effectLst/>
                          <a:latin typeface="Roboto" panose="02000000000000000000" pitchFamily="2" charset="0"/>
                          <a:ea typeface="Roboto" panose="02000000000000000000" pitchFamily="2" charset="0"/>
                          <a:cs typeface="+mn-cs"/>
                        </a:rPr>
                        <a:t>An toàn bảo mật thông tin người dùng</a:t>
                      </a:r>
                    </a:p>
                  </a:txBody>
                  <a:tcPr anchor="ctr"/>
                </a:tc>
                <a:tc>
                  <a:txBody>
                    <a:bodyPr/>
                    <a:lstStyle/>
                    <a:p>
                      <a:pPr algn="ctr"/>
                      <a:r>
                        <a:rPr lang="en-US"/>
                        <a:t>Có</a:t>
                      </a:r>
                    </a:p>
                  </a:txBody>
                  <a:tcPr/>
                </a:tc>
                <a:tc>
                  <a:txBody>
                    <a:bodyPr/>
                    <a:lstStyle/>
                    <a:p>
                      <a:pPr algn="ctr"/>
                      <a:r>
                        <a:rPr lang="en-US"/>
                        <a:t>Không</a:t>
                      </a:r>
                    </a:p>
                  </a:txBody>
                  <a:tcPr/>
                </a:tc>
                <a:extLst>
                  <a:ext uri="{0D108BD9-81ED-4DB2-BD59-A6C34878D82A}">
                    <a16:rowId xmlns:a16="http://schemas.microsoft.com/office/drawing/2014/main" val="10005"/>
                  </a:ext>
                </a:extLst>
              </a:tr>
              <a:tr h="370840">
                <a:tc>
                  <a:txBody>
                    <a:bodyPr/>
                    <a:lstStyle/>
                    <a:p>
                      <a:pPr rtl="0"/>
                      <a:r>
                        <a:rPr lang="en-US" sz="1500" b="0" i="0">
                          <a:solidFill>
                            <a:schemeClr val="dk1"/>
                          </a:solidFill>
                          <a:effectLst/>
                          <a:latin typeface="Roboto" panose="02000000000000000000" pitchFamily="2" charset="0"/>
                          <a:ea typeface="Roboto" panose="02000000000000000000" pitchFamily="2" charset="0"/>
                          <a:cs typeface="+mn-cs"/>
                        </a:rPr>
                        <a:t>Tra cứu danh bạ GVCN, GVBM và PHHS trong lớp dễ dàng</a:t>
                      </a:r>
                    </a:p>
                  </a:txBody>
                  <a:tcPr anchor="ctr"/>
                </a:tc>
                <a:tc>
                  <a:txBody>
                    <a:bodyPr/>
                    <a:lstStyle/>
                    <a:p>
                      <a:pPr algn="ctr"/>
                      <a:r>
                        <a:rPr lang="en-US"/>
                        <a:t>Có</a:t>
                      </a:r>
                    </a:p>
                  </a:txBody>
                  <a:tcPr/>
                </a:tc>
                <a:tc>
                  <a:txBody>
                    <a:bodyPr/>
                    <a:lstStyle/>
                    <a:p>
                      <a:pPr algn="ctr"/>
                      <a:r>
                        <a:rPr lang="en-US"/>
                        <a:t>Không</a:t>
                      </a:r>
                    </a:p>
                  </a:txBody>
                  <a:tcPr/>
                </a:tc>
                <a:extLst>
                  <a:ext uri="{0D108BD9-81ED-4DB2-BD59-A6C34878D82A}">
                    <a16:rowId xmlns:a16="http://schemas.microsoft.com/office/drawing/2014/main" val="10006"/>
                  </a:ext>
                </a:extLst>
              </a:tr>
              <a:tr h="370840">
                <a:tc>
                  <a:txBody>
                    <a:bodyPr/>
                    <a:lstStyle/>
                    <a:p>
                      <a:pPr rtl="0"/>
                      <a:r>
                        <a:rPr lang="vi-VN" sz="1500" b="0" i="0">
                          <a:solidFill>
                            <a:schemeClr val="dk1"/>
                          </a:solidFill>
                          <a:effectLst/>
                          <a:latin typeface="Roboto" panose="02000000000000000000" pitchFamily="2" charset="0"/>
                          <a:ea typeface="Roboto" panose="02000000000000000000" pitchFamily="2" charset="0"/>
                          <a:cs typeface="+mn-cs"/>
                        </a:rPr>
                        <a:t>Xếp thời khóa biểu, điểm danh hàng tuần/ ngày một các hệ thống</a:t>
                      </a:r>
                    </a:p>
                  </a:txBody>
                  <a:tcPr anchor="ctr"/>
                </a:tc>
                <a:tc>
                  <a:txBody>
                    <a:bodyPr/>
                    <a:lstStyle/>
                    <a:p>
                      <a:pPr algn="ctr"/>
                      <a:r>
                        <a:rPr lang="en-US"/>
                        <a:t>Có</a:t>
                      </a:r>
                    </a:p>
                  </a:txBody>
                  <a:tcPr/>
                </a:tc>
                <a:tc>
                  <a:txBody>
                    <a:bodyPr/>
                    <a:lstStyle/>
                    <a:p>
                      <a:pPr algn="ctr"/>
                      <a:r>
                        <a:rPr lang="en-US"/>
                        <a:t>Không</a:t>
                      </a:r>
                    </a:p>
                  </a:txBody>
                  <a:tcPr/>
                </a:tc>
                <a:extLst>
                  <a:ext uri="{0D108BD9-81ED-4DB2-BD59-A6C34878D82A}">
                    <a16:rowId xmlns:a16="http://schemas.microsoft.com/office/drawing/2014/main" val="10007"/>
                  </a:ext>
                </a:extLst>
              </a:tr>
              <a:tr h="370840">
                <a:tc>
                  <a:txBody>
                    <a:bodyPr/>
                    <a:lstStyle/>
                    <a:p>
                      <a:pPr rtl="0"/>
                      <a:r>
                        <a:rPr lang="vi-VN" sz="1500" b="0" i="0">
                          <a:solidFill>
                            <a:schemeClr val="dk1"/>
                          </a:solidFill>
                          <a:effectLst/>
                          <a:latin typeface="Roboto" panose="02000000000000000000" pitchFamily="2" charset="0"/>
                          <a:ea typeface="Roboto" panose="02000000000000000000" pitchFamily="2" charset="0"/>
                          <a:cs typeface="+mn-cs"/>
                        </a:rPr>
                        <a:t>Giao bài, kiểm tra, đánh giá dễ dàng, thuận tiện</a:t>
                      </a:r>
                    </a:p>
                  </a:txBody>
                  <a:tcPr anchor="ctr"/>
                </a:tc>
                <a:tc>
                  <a:txBody>
                    <a:bodyPr/>
                    <a:lstStyle/>
                    <a:p>
                      <a:pPr algn="ctr"/>
                      <a:r>
                        <a:rPr lang="en-US"/>
                        <a:t>Có</a:t>
                      </a:r>
                    </a:p>
                  </a:txBody>
                  <a:tcPr/>
                </a:tc>
                <a:tc>
                  <a:txBody>
                    <a:bodyPr/>
                    <a:lstStyle/>
                    <a:p>
                      <a:pPr algn="ctr"/>
                      <a:r>
                        <a:rPr lang="en-US"/>
                        <a:t>Không</a:t>
                      </a:r>
                    </a:p>
                  </a:txBody>
                  <a:tcPr/>
                </a:tc>
                <a:extLst>
                  <a:ext uri="{0D108BD9-81ED-4DB2-BD59-A6C34878D82A}">
                    <a16:rowId xmlns:a16="http://schemas.microsoft.com/office/drawing/2014/main" val="10008"/>
                  </a:ext>
                </a:extLst>
              </a:tr>
              <a:tr h="370840">
                <a:tc>
                  <a:txBody>
                    <a:bodyPr/>
                    <a:lstStyle/>
                    <a:p>
                      <a:pPr rtl="0"/>
                      <a:r>
                        <a:rPr lang="vi-VN" sz="1500" b="0" i="0">
                          <a:solidFill>
                            <a:schemeClr val="dk1"/>
                          </a:solidFill>
                          <a:effectLst/>
                          <a:latin typeface="Roboto" panose="02000000000000000000" pitchFamily="2" charset="0"/>
                          <a:ea typeface="Roboto" panose="02000000000000000000" pitchFamily="2" charset="0"/>
                          <a:cs typeface="+mn-cs"/>
                        </a:rPr>
                        <a:t>Nhận các thông tin, văn bản của Sở Phòng nhanh chóng, kịp thời</a:t>
                      </a:r>
                    </a:p>
                  </a:txBody>
                  <a:tcPr anchor="ctr"/>
                </a:tc>
                <a:tc>
                  <a:txBody>
                    <a:bodyPr/>
                    <a:lstStyle/>
                    <a:p>
                      <a:pPr algn="ctr"/>
                      <a:r>
                        <a:rPr lang="en-US"/>
                        <a:t>Có</a:t>
                      </a:r>
                    </a:p>
                  </a:txBody>
                  <a:tcPr/>
                </a:tc>
                <a:tc>
                  <a:txBody>
                    <a:bodyPr/>
                    <a:lstStyle/>
                    <a:p>
                      <a:pPr algn="ctr"/>
                      <a:r>
                        <a:rPr lang="en-US"/>
                        <a:t>Không</a:t>
                      </a:r>
                    </a:p>
                  </a:txBody>
                  <a:tcPr/>
                </a:tc>
                <a:extLst>
                  <a:ext uri="{0D108BD9-81ED-4DB2-BD59-A6C34878D82A}">
                    <a16:rowId xmlns:a16="http://schemas.microsoft.com/office/drawing/2014/main" val="10009"/>
                  </a:ext>
                </a:extLst>
              </a:tr>
              <a:tr h="370840">
                <a:tc>
                  <a:txBody>
                    <a:bodyPr/>
                    <a:lstStyle/>
                    <a:p>
                      <a:pPr rtl="0"/>
                      <a:r>
                        <a:rPr lang="vi-VN" sz="1500" b="0" i="0">
                          <a:solidFill>
                            <a:schemeClr val="dk1"/>
                          </a:solidFill>
                          <a:effectLst/>
                          <a:latin typeface="Roboto" panose="02000000000000000000" pitchFamily="2" charset="0"/>
                          <a:ea typeface="Roboto" panose="02000000000000000000" pitchFamily="2" charset="0"/>
                          <a:cs typeface="+mn-cs"/>
                        </a:rPr>
                        <a:t>Theo dõi tổng thể quá trình học tập nhiều năm tại trường</a:t>
                      </a:r>
                    </a:p>
                  </a:txBody>
                  <a:tcPr anchor="ctr"/>
                </a:tc>
                <a:tc>
                  <a:txBody>
                    <a:bodyPr/>
                    <a:lstStyle/>
                    <a:p>
                      <a:pPr algn="ctr"/>
                      <a:r>
                        <a:rPr lang="en-US"/>
                        <a:t>Có</a:t>
                      </a:r>
                    </a:p>
                  </a:txBody>
                  <a:tcPr/>
                </a:tc>
                <a:tc>
                  <a:txBody>
                    <a:bodyPr/>
                    <a:lstStyle/>
                    <a:p>
                      <a:pPr algn="ctr"/>
                      <a:r>
                        <a:rPr lang="en-US"/>
                        <a:t>Không</a:t>
                      </a:r>
                    </a:p>
                  </a:txBody>
                  <a:tcPr/>
                </a:tc>
                <a:extLst>
                  <a:ext uri="{0D108BD9-81ED-4DB2-BD59-A6C34878D82A}">
                    <a16:rowId xmlns:a16="http://schemas.microsoft.com/office/drawing/2014/main" val="10010"/>
                  </a:ext>
                </a:extLst>
              </a:tr>
              <a:tr h="370840">
                <a:tc>
                  <a:txBody>
                    <a:bodyPr/>
                    <a:lstStyle/>
                    <a:p>
                      <a:pPr rtl="0"/>
                      <a:r>
                        <a:rPr lang="vi-VN" sz="1500" b="0" i="0">
                          <a:solidFill>
                            <a:schemeClr val="dk1"/>
                          </a:solidFill>
                          <a:effectLst/>
                          <a:latin typeface="Roboto" panose="02000000000000000000" pitchFamily="2" charset="0"/>
                          <a:ea typeface="Roboto" panose="02000000000000000000" pitchFamily="2" charset="0"/>
                          <a:cs typeface="+mn-cs"/>
                        </a:rPr>
                        <a:t>Là tiêu chí đánh giá mức độ Chuyển đổi số của cơ sở giáo dục</a:t>
                      </a:r>
                    </a:p>
                  </a:txBody>
                  <a:tcPr anchor="ctr"/>
                </a:tc>
                <a:tc>
                  <a:txBody>
                    <a:bodyPr/>
                    <a:lstStyle/>
                    <a:p>
                      <a:pPr algn="ctr"/>
                      <a:r>
                        <a:rPr lang="en-US"/>
                        <a:t>Có</a:t>
                      </a:r>
                    </a:p>
                  </a:txBody>
                  <a:tcPr/>
                </a:tc>
                <a:tc>
                  <a:txBody>
                    <a:bodyPr/>
                    <a:lstStyle/>
                    <a:p>
                      <a:pPr algn="ctr"/>
                      <a:r>
                        <a:rPr lang="en-US"/>
                        <a:t>Không</a:t>
                      </a:r>
                    </a:p>
                  </a:txBody>
                  <a:tcPr/>
                </a:tc>
                <a:extLst>
                  <a:ext uri="{0D108BD9-81ED-4DB2-BD59-A6C34878D82A}">
                    <a16:rowId xmlns:a16="http://schemas.microsoft.com/office/drawing/2014/main" val="10011"/>
                  </a:ext>
                </a:extLst>
              </a:tr>
              <a:tr h="370840">
                <a:tc>
                  <a:txBody>
                    <a:bodyPr/>
                    <a:lstStyle/>
                    <a:p>
                      <a:pPr rtl="0"/>
                      <a:r>
                        <a:rPr lang="vi-VN" sz="1500" b="0" i="0">
                          <a:solidFill>
                            <a:schemeClr val="dk1"/>
                          </a:solidFill>
                          <a:effectLst/>
                          <a:latin typeface="Roboto" panose="02000000000000000000" pitchFamily="2" charset="0"/>
                          <a:ea typeface="Roboto" panose="02000000000000000000" pitchFamily="2" charset="0"/>
                          <a:cs typeface="+mn-cs"/>
                        </a:rPr>
                        <a:t>Edu.one/Edu Connect</a:t>
                      </a:r>
                      <a:r>
                        <a:rPr lang="en-US" sz="1500" b="0" i="0">
                          <a:solidFill>
                            <a:schemeClr val="dk1"/>
                          </a:solidFill>
                          <a:effectLst/>
                          <a:latin typeface="Roboto" panose="02000000000000000000" pitchFamily="2" charset="0"/>
                          <a:ea typeface="Roboto" panose="02000000000000000000" pitchFamily="2" charset="0"/>
                          <a:cs typeface="+mn-cs"/>
                        </a:rPr>
                        <a:t> </a:t>
                      </a:r>
                      <a:r>
                        <a:rPr lang="vi-VN" sz="1500" b="0" i="0">
                          <a:solidFill>
                            <a:schemeClr val="dk1"/>
                          </a:solidFill>
                          <a:effectLst/>
                          <a:latin typeface="Roboto" panose="02000000000000000000" pitchFamily="2" charset="0"/>
                          <a:ea typeface="Roboto" panose="02000000000000000000" pitchFamily="2" charset="0"/>
                          <a:cs typeface="+mn-cs"/>
                        </a:rPr>
                        <a:t>cho phép tra cứu nhiều học sinh thuộc nhiều trường khác nhau</a:t>
                      </a:r>
                      <a:r>
                        <a:rPr lang="en-US" sz="1500" b="0" i="0">
                          <a:solidFill>
                            <a:schemeClr val="dk1"/>
                          </a:solidFill>
                          <a:effectLst/>
                          <a:latin typeface="Roboto" panose="02000000000000000000" pitchFamily="2" charset="0"/>
                          <a:ea typeface="Roboto" panose="02000000000000000000" pitchFamily="2" charset="0"/>
                          <a:cs typeface="+mn-cs"/>
                        </a:rPr>
                        <a:t> </a:t>
                      </a:r>
                      <a:r>
                        <a:rPr lang="vi-VN" sz="1500" b="0" i="0">
                          <a:solidFill>
                            <a:schemeClr val="dk1"/>
                          </a:solidFill>
                          <a:effectLst/>
                          <a:latin typeface="Roboto" panose="02000000000000000000" pitchFamily="2" charset="0"/>
                          <a:ea typeface="Roboto" panose="02000000000000000000" pitchFamily="2" charset="0"/>
                          <a:cs typeface="+mn-cs"/>
                        </a:rPr>
                        <a:t>trên cùng một SĐT (áp dụng với gia đình có 2 con trở lên)</a:t>
                      </a:r>
                    </a:p>
                  </a:txBody>
                  <a:tcPr anchor="ctr"/>
                </a:tc>
                <a:tc>
                  <a:txBody>
                    <a:bodyPr/>
                    <a:lstStyle/>
                    <a:p>
                      <a:pPr algn="ctr"/>
                      <a:r>
                        <a:rPr lang="en-US"/>
                        <a:t>Có</a:t>
                      </a:r>
                    </a:p>
                  </a:txBody>
                  <a:tcPr/>
                </a:tc>
                <a:tc>
                  <a:txBody>
                    <a:bodyPr/>
                    <a:lstStyle/>
                    <a:p>
                      <a:pPr algn="ctr"/>
                      <a:r>
                        <a:rPr lang="en-US"/>
                        <a:t>Không</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067206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36281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2133600" y="304800"/>
            <a:ext cx="8839200" cy="523220"/>
          </a:xfrm>
          <a:prstGeom prst="rect">
            <a:avLst/>
          </a:prstGeom>
          <a:noFill/>
        </p:spPr>
        <p:txBody>
          <a:bodyPr wrap="square" rtlCol="0">
            <a:spAutoFit/>
          </a:bodyPr>
          <a:lstStyle/>
          <a:p>
            <a:pPr algn="ctr" defTabSz="1632753"/>
            <a:r>
              <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rPr>
              <a:t>PHẦN MỀM HỒ </a:t>
            </a:r>
            <a:r>
              <a:rPr lang="en-US" sz="2800" b="1">
                <a:solidFill>
                  <a:srgbClr val="0070C0"/>
                </a:solidFill>
                <a:latin typeface="Roboto" panose="02000000000000000000" pitchFamily="2" charset="0"/>
                <a:ea typeface="Roboto" panose="02000000000000000000" pitchFamily="2" charset="0"/>
                <a:cs typeface="Arial" panose="020B0604020202020204" pitchFamily="34" charset="0"/>
              </a:rPr>
              <a:t>SƠ SỔ SÁCH GIÁO </a:t>
            </a:r>
            <a:r>
              <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rPr>
              <a:t>DỤC</a:t>
            </a:r>
          </a:p>
        </p:txBody>
      </p:sp>
      <p:sp>
        <p:nvSpPr>
          <p:cNvPr id="7" name="Subtitle 2"/>
          <p:cNvSpPr txBox="1">
            <a:spLocks/>
          </p:cNvSpPr>
          <p:nvPr/>
        </p:nvSpPr>
        <p:spPr>
          <a:xfrm>
            <a:off x="3172296" y="1212889"/>
            <a:ext cx="8059091" cy="1585931"/>
          </a:xfrm>
          <a:prstGeom prst="rect">
            <a:avLst/>
          </a:prstGeom>
        </p:spPr>
        <p:txBody>
          <a:bodyPr vert="horz" lIns="81281" tIns="40641" rIns="81281" bIns="4064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1.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Quản</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lý</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các</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loại</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Sổ</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chuyên</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môn</a:t>
            </a:r>
            <a:r>
              <a:rPr lang="en-US" sz="2000" dirty="0">
                <a:solidFill>
                  <a:srgbClr val="FF0000"/>
                </a:solidFill>
                <a:latin typeface="Roboto" panose="02000000000000000000" pitchFamily="2" charset="0"/>
                <a:ea typeface="Roboto" panose="02000000000000000000" pitchFamily="2" charset="0"/>
                <a:cs typeface="Times New Roman" panose="02020603050405020304" pitchFamily="18" charset="0"/>
              </a:rPr>
              <a:t>:</a:t>
            </a:r>
          </a:p>
          <a:p>
            <a:pPr algn="just">
              <a:lnSpc>
                <a:spcPct val="100000"/>
              </a:lnSpc>
              <a:spcBef>
                <a:spcPts val="0"/>
              </a:spcBef>
            </a:pP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Các</a:t>
            </a:r>
            <a:r>
              <a:rPr lang="en-US" sz="20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loại</a:t>
            </a:r>
            <a:r>
              <a:rPr lang="en-US" sz="20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Kế</a:t>
            </a:r>
            <a:r>
              <a:rPr lang="en-US" sz="20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hoạch</a:t>
            </a:r>
            <a:r>
              <a:rPr lang="en-US" sz="20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của</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trường</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tổ</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chuyên</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môn</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cá</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nhân</a:t>
            </a:r>
            <a:endPar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endParaRPr>
          </a:p>
          <a:p>
            <a:pPr algn="just">
              <a:lnSpc>
                <a:spcPct val="100000"/>
              </a:lnSpc>
              <a:spcBef>
                <a:spcPts val="0"/>
              </a:spcBef>
            </a:pP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Nghị</a:t>
            </a:r>
            <a:r>
              <a:rPr lang="en-US" sz="20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quyết</a:t>
            </a:r>
            <a:r>
              <a:rPr lang="en-US" sz="20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biên</a:t>
            </a:r>
            <a:r>
              <a:rPr lang="en-US" sz="20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bản</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của</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Chi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bộ</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các</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Hội</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đồng</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a:t>
            </a:r>
          </a:p>
          <a:p>
            <a:pPr algn="just">
              <a:lnSpc>
                <a:spcPct val="100000"/>
              </a:lnSpc>
              <a:spcBef>
                <a:spcPts val="0"/>
              </a:spcBef>
            </a:pP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Sổ</a:t>
            </a:r>
            <a:r>
              <a:rPr lang="en-US" sz="20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chuyên</a:t>
            </a:r>
            <a:r>
              <a:rPr lang="en-US" sz="20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môn</a:t>
            </a:r>
            <a:r>
              <a:rPr lang="en-US" sz="20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khác</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sổ</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điểm</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đăng</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bộ</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ghi</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đầu</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bài</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chủ</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nhiệm</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a:t>
            </a:r>
          </a:p>
          <a:p>
            <a:pPr algn="just">
              <a:lnSpc>
                <a:spcPct val="100000"/>
              </a:lnSpc>
              <a:spcBef>
                <a:spcPts val="0"/>
              </a:spcBef>
            </a:pP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Hồ</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sơ</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văn</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bản</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của</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Đoàn</a:t>
            </a:r>
            <a:r>
              <a:rPr lang="en-US" sz="20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Đội</a:t>
            </a:r>
            <a:r>
              <a:rPr lang="en-US" sz="20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Công</a:t>
            </a:r>
            <a:r>
              <a:rPr lang="en-US" sz="20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đoàn</a:t>
            </a:r>
            <a:r>
              <a:rPr lang="en-US" sz="2000" b="1" dirty="0">
                <a:solidFill>
                  <a:srgbClr val="002060"/>
                </a:solidFill>
                <a:latin typeface="Roboto" panose="02000000000000000000" pitchFamily="2" charset="0"/>
                <a:ea typeface="Roboto" panose="02000000000000000000" pitchFamily="2" charset="0"/>
                <a:cs typeface="Times New Roman" panose="02020603050405020304" pitchFamily="18" charset="0"/>
              </a:rPr>
              <a:t>, Y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tế</a:t>
            </a:r>
            <a:r>
              <a:rPr lang="en-US" sz="20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Hội</a:t>
            </a:r>
            <a:r>
              <a:rPr lang="en-US" sz="2000" b="1" dirty="0">
                <a:solidFill>
                  <a:srgbClr val="002060"/>
                </a:solidFill>
                <a:latin typeface="Roboto" panose="02000000000000000000" pitchFamily="2" charset="0"/>
                <a:ea typeface="Roboto" panose="02000000000000000000" pitchFamily="2" charset="0"/>
                <a:cs typeface="Times New Roman" panose="02020603050405020304" pitchFamily="18" charset="0"/>
              </a:rPr>
              <a:t> CMHS,…</a:t>
            </a:r>
          </a:p>
        </p:txBody>
      </p:sp>
      <p:sp>
        <p:nvSpPr>
          <p:cNvPr id="8" name="Subtitle 2"/>
          <p:cNvSpPr txBox="1">
            <a:spLocks/>
          </p:cNvSpPr>
          <p:nvPr/>
        </p:nvSpPr>
        <p:spPr>
          <a:xfrm>
            <a:off x="3172296" y="3112661"/>
            <a:ext cx="8059090" cy="1423364"/>
          </a:xfrm>
          <a:prstGeom prst="rect">
            <a:avLst/>
          </a:prstGeom>
        </p:spPr>
        <p:txBody>
          <a:bodyPr vert="horz" lIns="81281" tIns="40641" rIns="81281" bIns="4064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2.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Truyền</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thông</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đào</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tạo</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công</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khai</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thông</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tin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nội</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bộ</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Tài</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liệu</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truyền</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thông</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Chương</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trình</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chế</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độ</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chính</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sách</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các</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loại</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Tài</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liệu</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HD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nghiệp</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vụ</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70C0"/>
                </a:solidFill>
                <a:latin typeface="Roboto" panose="02000000000000000000" pitchFamily="2" charset="0"/>
                <a:ea typeface="Roboto" panose="02000000000000000000" pitchFamily="2" charset="0"/>
                <a:cs typeface="Times New Roman" panose="02020603050405020304" pitchFamily="18" charset="0"/>
              </a:rPr>
              <a:t>Thời</a:t>
            </a:r>
            <a:r>
              <a:rPr lang="en-US" sz="2000" b="1" dirty="0">
                <a:solidFill>
                  <a:srgbClr val="0070C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70C0"/>
                </a:solidFill>
                <a:latin typeface="Roboto" panose="02000000000000000000" pitchFamily="2" charset="0"/>
                <a:ea typeface="Roboto" panose="02000000000000000000" pitchFamily="2" charset="0"/>
                <a:cs typeface="Times New Roman" panose="02020603050405020304" pitchFamily="18" charset="0"/>
              </a:rPr>
              <a:t>khóa</a:t>
            </a:r>
            <a:r>
              <a:rPr lang="en-US" sz="2000" b="1" dirty="0">
                <a:solidFill>
                  <a:srgbClr val="0070C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0070C0"/>
                </a:solidFill>
                <a:latin typeface="Roboto" panose="02000000000000000000" pitchFamily="2" charset="0"/>
                <a:ea typeface="Roboto" panose="02000000000000000000" pitchFamily="2" charset="0"/>
                <a:cs typeface="Times New Roman" panose="02020603050405020304" pitchFamily="18" charset="0"/>
              </a:rPr>
              <a:t>biểu</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Nội</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quy</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Quy</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chế</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Bộ</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quy</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tắc</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ứng</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xử</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Kết</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quả</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kiểm</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tra</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đánh</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giá</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p>
        </p:txBody>
      </p:sp>
      <p:sp>
        <p:nvSpPr>
          <p:cNvPr id="9" name="Subtitle 2"/>
          <p:cNvSpPr txBox="1">
            <a:spLocks/>
          </p:cNvSpPr>
          <p:nvPr/>
        </p:nvSpPr>
        <p:spPr>
          <a:xfrm>
            <a:off x="3172296" y="4849868"/>
            <a:ext cx="8105304" cy="677800"/>
          </a:xfrm>
          <a:prstGeom prst="rect">
            <a:avLst/>
          </a:prstGeom>
        </p:spPr>
        <p:txBody>
          <a:bodyPr vert="horz" lIns="81281" tIns="40641" rIns="81281" bIns="4064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3.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Thủ</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tục</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hành</a:t>
            </a:r>
            <a:r>
              <a:rPr lang="en-US" sz="20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chính</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Đơn</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xin</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nghỉ</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phép</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Báo</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cáo</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nội</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bộ</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Báo</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cáo</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Sở</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Phòng</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Sáng</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kiến</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 ý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tưởng</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Đề</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xuất</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kiến</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000" dirty="0" err="1">
                <a:solidFill>
                  <a:srgbClr val="002060"/>
                </a:solidFill>
                <a:latin typeface="Roboto" panose="02000000000000000000" pitchFamily="2" charset="0"/>
                <a:ea typeface="Roboto" panose="02000000000000000000" pitchFamily="2" charset="0"/>
                <a:cs typeface="Times New Roman" panose="02020603050405020304" pitchFamily="18" charset="0"/>
              </a:rPr>
              <a:t>nghị</a:t>
            </a:r>
            <a:r>
              <a:rPr lang="en-US" sz="2000" dirty="0">
                <a:solidFill>
                  <a:srgbClr val="002060"/>
                </a:solidFill>
                <a:latin typeface="Roboto" panose="02000000000000000000" pitchFamily="2" charset="0"/>
                <a:ea typeface="Roboto" panose="02000000000000000000" pitchFamily="2" charset="0"/>
                <a:cs typeface="Times New Roman" panose="02020603050405020304" pitchFamily="18" charset="0"/>
              </a:rPr>
              <a:t>,…</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14627" y="1471167"/>
            <a:ext cx="1869531" cy="127592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174" y="3145379"/>
            <a:ext cx="1913870" cy="123698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4627" y="4670536"/>
            <a:ext cx="1699575" cy="1123140"/>
          </a:xfrm>
          <a:prstGeom prst="rect">
            <a:avLst/>
          </a:prstGeom>
          <a:ln>
            <a:noFill/>
          </a:ln>
          <a:effectLst>
            <a:softEdge rad="112500"/>
          </a:effectLst>
        </p:spPr>
      </p:pic>
    </p:spTree>
    <p:extLst>
      <p:ext uri="{BB962C8B-B14F-4D97-AF65-F5344CB8AC3E}">
        <p14:creationId xmlns:p14="http://schemas.microsoft.com/office/powerpoint/2010/main" val="399424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5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25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25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250"/>
                                        <p:tgtEl>
                                          <p:spTgt spid="1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56260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2057400" y="304800"/>
            <a:ext cx="8839200" cy="584775"/>
          </a:xfrm>
          <a:prstGeom prst="rect">
            <a:avLst/>
          </a:prstGeom>
          <a:noFill/>
        </p:spPr>
        <p:txBody>
          <a:bodyPr wrap="square" rtlCol="0">
            <a:spAutoFit/>
          </a:bodyPr>
          <a:lstStyle/>
          <a:p>
            <a:pPr algn="ctr" defTabSz="1632753"/>
            <a:r>
              <a:rPr lang="en-US" sz="3200" b="1">
                <a:solidFill>
                  <a:srgbClr val="0070C0"/>
                </a:solidFill>
                <a:latin typeface="Roboto Black" panose="02000000000000000000" pitchFamily="2" charset="0"/>
                <a:ea typeface="Roboto Black" panose="02000000000000000000" pitchFamily="2" charset="0"/>
                <a:cs typeface="Arial" panose="020B0604020202020204" pitchFamily="34" charset="0"/>
              </a:rPr>
              <a:t>HỌC BẠ SỐ</a:t>
            </a:r>
            <a:endParaRPr lang="en-US" sz="3200" b="1" dirty="0">
              <a:solidFill>
                <a:srgbClr val="0070C0"/>
              </a:solidFill>
              <a:latin typeface="Roboto Black" panose="02000000000000000000" pitchFamily="2" charset="0"/>
              <a:ea typeface="Roboto Black" panose="02000000000000000000" pitchFamily="2" charset="0"/>
              <a:cs typeface="Arial" panose="020B0604020202020204" pitchFamily="34" charset="0"/>
            </a:endParaRPr>
          </a:p>
        </p:txBody>
      </p:sp>
      <p:sp>
        <p:nvSpPr>
          <p:cNvPr id="2" name="Rectangle 1"/>
          <p:cNvSpPr/>
          <p:nvPr/>
        </p:nvSpPr>
        <p:spPr>
          <a:xfrm>
            <a:off x="230621" y="1447800"/>
            <a:ext cx="11656579" cy="4455579"/>
          </a:xfrm>
          <a:prstGeom prst="rect">
            <a:avLst/>
          </a:prstGeom>
        </p:spPr>
        <p:txBody>
          <a:bodyPr wrap="square">
            <a:spAutoFit/>
          </a:bodyPr>
          <a:lstStyle/>
          <a:p>
            <a:pPr algn="just">
              <a:lnSpc>
                <a:spcPct val="120000"/>
              </a:lnSpc>
              <a:spcAft>
                <a:spcPts val="1200"/>
              </a:spcAft>
            </a:pPr>
            <a:r>
              <a:rPr lang="en-US" b="1">
                <a:solidFill>
                  <a:srgbClr val="FF0000"/>
                </a:solidFill>
                <a:latin typeface="Roboto" panose="02000000000000000000" pitchFamily="2" charset="0"/>
                <a:ea typeface="Roboto" panose="02000000000000000000" pitchFamily="2" charset="0"/>
                <a:cs typeface="Times New Roman" panose="02020603050405020304" pitchFamily="18" charset="0"/>
              </a:rPr>
              <a:t>Học bạ số </a:t>
            </a:r>
            <a:r>
              <a:rPr lang="en-US">
                <a:latin typeface="Roboto" panose="02000000000000000000" pitchFamily="2" charset="0"/>
                <a:ea typeface="Roboto" panose="02000000000000000000" pitchFamily="2" charset="0"/>
                <a:cs typeface="Times New Roman" panose="02020603050405020304" pitchFamily="18" charset="0"/>
              </a:rPr>
              <a:t>là học bạ được </a:t>
            </a:r>
            <a:r>
              <a:rPr lang="en-US" b="1">
                <a:solidFill>
                  <a:srgbClr val="FF0000"/>
                </a:solidFill>
                <a:latin typeface="Roboto" panose="02000000000000000000" pitchFamily="2" charset="0"/>
                <a:ea typeface="Roboto" panose="02000000000000000000" pitchFamily="2" charset="0"/>
                <a:cs typeface="Times New Roman" panose="02020603050405020304" pitchFamily="18" charset="0"/>
              </a:rPr>
              <a:t>số hóa, lưu trữ trên môi trường số, có ký xác thực điện tử</a:t>
            </a:r>
            <a:r>
              <a:rPr lang="en-US">
                <a:latin typeface="Roboto" panose="02000000000000000000" pitchFamily="2" charset="0"/>
                <a:ea typeface="Roboto" panose="02000000000000000000" pitchFamily="2" charset="0"/>
                <a:cs typeface="Times New Roman" panose="02020603050405020304" pitchFamily="18" charset="0"/>
              </a:rPr>
              <a:t> của cá nhân và tổ chức có thẩm quyền; </a:t>
            </a:r>
            <a:r>
              <a:rPr lang="en-US" b="1">
                <a:solidFill>
                  <a:srgbClr val="FF0000"/>
                </a:solidFill>
                <a:latin typeface="Roboto" panose="02000000000000000000" pitchFamily="2" charset="0"/>
                <a:ea typeface="Roboto" panose="02000000000000000000" pitchFamily="2" charset="0"/>
                <a:cs typeface="Times New Roman" panose="02020603050405020304" pitchFamily="18" charset="0"/>
              </a:rPr>
              <a:t>có giá trị pháp lý để sử dụng trên môi trường số</a:t>
            </a:r>
            <a:r>
              <a:rPr lang="en-US">
                <a:latin typeface="Roboto" panose="02000000000000000000" pitchFamily="2" charset="0"/>
                <a:ea typeface="Roboto" panose="02000000000000000000" pitchFamily="2" charset="0"/>
                <a:cs typeface="Times New Roman" panose="02020603050405020304" pitchFamily="18" charset="0"/>
              </a:rPr>
              <a:t>.</a:t>
            </a:r>
          </a:p>
          <a:p>
            <a:pPr algn="just">
              <a:lnSpc>
                <a:spcPct val="120000"/>
              </a:lnSpc>
              <a:spcAft>
                <a:spcPts val="600"/>
              </a:spcAft>
            </a:pPr>
            <a:r>
              <a:rPr lang="en-US" sz="2000" b="1" u="sng">
                <a:solidFill>
                  <a:srgbClr val="FF0000"/>
                </a:solidFill>
                <a:latin typeface="Roboto" panose="02000000000000000000" pitchFamily="2" charset="0"/>
                <a:ea typeface="Roboto" panose="02000000000000000000" pitchFamily="2" charset="0"/>
                <a:cs typeface="Times New Roman" panose="02020603050405020304" pitchFamily="18" charset="0"/>
              </a:rPr>
              <a:t>Yêu cầu Học bạ số:</a:t>
            </a:r>
          </a:p>
          <a:p>
            <a:pPr marL="457200" indent="-457200" algn="just">
              <a:lnSpc>
                <a:spcPct val="120000"/>
              </a:lnSpc>
              <a:spcAft>
                <a:spcPts val="600"/>
              </a:spcAft>
              <a:buFont typeface="+mj-lt"/>
              <a:buAutoNum type="arabicPeriod"/>
            </a:pPr>
            <a:r>
              <a:rPr lang="en-US" sz="1600" i="1">
                <a:latin typeface="Roboto" panose="02000000000000000000" pitchFamily="2" charset="0"/>
                <a:ea typeface="Roboto" panose="02000000000000000000" pitchFamily="2" charset="0"/>
                <a:cs typeface="Times New Roman" panose="02020603050405020304" pitchFamily="18" charset="0"/>
              </a:rPr>
              <a:t>Đảm bảo lưu trữ đầy đủ, chính xác thông tin về học sinh và kết quả học tập, rèn luyện của học sinh trong quá trình học tập.</a:t>
            </a:r>
          </a:p>
          <a:p>
            <a:pPr marL="457200" indent="-457200" algn="just">
              <a:lnSpc>
                <a:spcPct val="120000"/>
              </a:lnSpc>
              <a:spcAft>
                <a:spcPts val="600"/>
              </a:spcAft>
              <a:buFont typeface="+mj-lt"/>
              <a:buAutoNum type="arabicPeriod"/>
            </a:pPr>
            <a:r>
              <a:rPr lang="en-US" sz="1600" i="1">
                <a:latin typeface="Roboto" panose="02000000000000000000" pitchFamily="2" charset="0"/>
                <a:ea typeface="Roboto" panose="02000000000000000000" pitchFamily="2" charset="0"/>
                <a:cs typeface="Times New Roman" panose="02020603050405020304" pitchFamily="18" charset="0"/>
              </a:rPr>
              <a:t>Đảm bảo nhất quán, toàn vẹn thông tin học bạ đã phát hành (không thể thay đổi thông tin).</a:t>
            </a:r>
          </a:p>
          <a:p>
            <a:pPr marL="457200" indent="-457200" algn="just">
              <a:lnSpc>
                <a:spcPct val="120000"/>
              </a:lnSpc>
              <a:spcAft>
                <a:spcPts val="600"/>
              </a:spcAft>
              <a:buFont typeface="+mj-lt"/>
              <a:buAutoNum type="arabicPeriod"/>
            </a:pPr>
            <a:r>
              <a:rPr lang="en-US" sz="1600" i="1">
                <a:latin typeface="Roboto" panose="02000000000000000000" pitchFamily="2" charset="0"/>
                <a:ea typeface="Roboto" panose="02000000000000000000" pitchFamily="2" charset="0"/>
                <a:cs typeface="Times New Roman" panose="02020603050405020304" pitchFamily="18" charset="0"/>
              </a:rPr>
              <a:t>Có giá trị pháp lý khi sử dụng học bạ và khi thực hiện các thủ tục hành chính liên quan, sử dụng đến học bạ.</a:t>
            </a:r>
          </a:p>
          <a:p>
            <a:pPr marL="457200" indent="-457200" algn="just">
              <a:lnSpc>
                <a:spcPct val="120000"/>
              </a:lnSpc>
              <a:spcAft>
                <a:spcPts val="600"/>
              </a:spcAft>
              <a:buFont typeface="+mj-lt"/>
              <a:buAutoNum type="arabicPeriod"/>
            </a:pPr>
            <a:r>
              <a:rPr lang="en-US" sz="1600" i="1">
                <a:latin typeface="Roboto" panose="02000000000000000000" pitchFamily="2" charset="0"/>
                <a:ea typeface="Roboto" panose="02000000000000000000" pitchFamily="2" charset="0"/>
                <a:cs typeface="Times New Roman" panose="02020603050405020304" pitchFamily="18" charset="0"/>
              </a:rPr>
              <a:t>Có cổng tra cứu Học bạ số trực tuyến, tổ chức, cá nhân được cấp quyền có thể truy cập để xem, đọc và sử dụng thông tin trên học bạ.</a:t>
            </a:r>
          </a:p>
          <a:p>
            <a:pPr marL="457200" indent="-457200" algn="just">
              <a:lnSpc>
                <a:spcPct val="120000"/>
              </a:lnSpc>
              <a:spcAft>
                <a:spcPts val="600"/>
              </a:spcAft>
              <a:buFont typeface="+mj-lt"/>
              <a:buAutoNum type="arabicPeriod"/>
            </a:pPr>
            <a:r>
              <a:rPr lang="en-US" sz="1600" i="1">
                <a:latin typeface="Roboto" panose="02000000000000000000" pitchFamily="2" charset="0"/>
                <a:ea typeface="Roboto" panose="02000000000000000000" pitchFamily="2" charset="0"/>
                <a:cs typeface="Times New Roman" panose="02020603050405020304" pitchFamily="18" charset="0"/>
              </a:rPr>
              <a:t>Bảo đảm an toàn thông tin cá nhân theo quy định của pháp luật. Được lưu trữ an toàn theo quy định.</a:t>
            </a:r>
          </a:p>
          <a:p>
            <a:pPr marL="457200" indent="-457200" algn="just">
              <a:lnSpc>
                <a:spcPct val="120000"/>
              </a:lnSpc>
              <a:spcAft>
                <a:spcPts val="600"/>
              </a:spcAft>
              <a:buFont typeface="+mj-lt"/>
              <a:buAutoNum type="arabicPeriod"/>
            </a:pPr>
            <a:r>
              <a:rPr lang="en-US" sz="1600" i="1">
                <a:latin typeface="Roboto" panose="02000000000000000000" pitchFamily="2" charset="0"/>
                <a:ea typeface="Roboto" panose="02000000000000000000" pitchFamily="2" charset="0"/>
                <a:cs typeface="Times New Roman" panose="02020603050405020304" pitchFamily="18" charset="0"/>
              </a:rPr>
              <a:t>Đảm bảo thuận tiện trong việc sử dụng, quản lý, tra cứu, xác thực học bạ trực tuyến.</a:t>
            </a:r>
          </a:p>
          <a:p>
            <a:pPr marL="457200" indent="-457200" algn="just">
              <a:lnSpc>
                <a:spcPct val="120000"/>
              </a:lnSpc>
              <a:spcAft>
                <a:spcPts val="600"/>
              </a:spcAft>
              <a:buFont typeface="+mj-lt"/>
              <a:buAutoNum type="arabicPeriod"/>
            </a:pPr>
            <a:r>
              <a:rPr lang="en-US" sz="1600" i="1">
                <a:latin typeface="Roboto" panose="02000000000000000000" pitchFamily="2" charset="0"/>
                <a:ea typeface="Roboto" panose="02000000000000000000" pitchFamily="2" charset="0"/>
                <a:cs typeface="Times New Roman" panose="02020603050405020304" pitchFamily="18" charset="0"/>
              </a:rPr>
              <a:t>Cho phép xuất ra bản mềm của học bạ số, có thể in được trên giấy theo mẫu học bạ quy định của Bộ GDĐT, để sử dụng trong một số trường hợp cụ thể.</a:t>
            </a:r>
            <a:endParaRPr lang="en-US" sz="1600" i="1" dirty="0">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479822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5"/>
          <a:stretch>
            <a:fillRect/>
          </a:stretch>
        </p:blipFill>
        <p:spPr>
          <a:xfrm>
            <a:off x="548640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1981200" y="304800"/>
            <a:ext cx="8839200" cy="584775"/>
          </a:xfrm>
          <a:prstGeom prst="rect">
            <a:avLst/>
          </a:prstGeom>
          <a:noFill/>
        </p:spPr>
        <p:txBody>
          <a:bodyPr wrap="square" rtlCol="0">
            <a:spAutoFit/>
          </a:bodyPr>
          <a:lstStyle/>
          <a:p>
            <a:pPr algn="ctr" defTabSz="1632753"/>
            <a:r>
              <a:rPr lang="en-US" sz="3200" b="1" dirty="0">
                <a:solidFill>
                  <a:srgbClr val="0070C0"/>
                </a:solidFill>
                <a:latin typeface="Roboto Black" panose="02000000000000000000" pitchFamily="2" charset="0"/>
                <a:ea typeface="Roboto Black" panose="02000000000000000000" pitchFamily="2" charset="0"/>
                <a:cs typeface="Arial" panose="020B0604020202020204" pitchFamily="34" charset="0"/>
              </a:rPr>
              <a:t>HỌC BẠ SỐ</a:t>
            </a:r>
          </a:p>
        </p:txBody>
      </p:sp>
      <p:pic>
        <p:nvPicPr>
          <p:cNvPr id="7" name="Google Shape;1016;p83">
            <a:extLst>
              <a:ext uri="{FF2B5EF4-FFF2-40B4-BE49-F238E27FC236}">
                <a16:creationId xmlns:a16="http://schemas.microsoft.com/office/drawing/2014/main" id="{01F4ADB1-5166-98D3-EE37-CC95D36833D7}"/>
              </a:ext>
            </a:extLst>
          </p:cNvPr>
          <p:cNvPicPr preferRelativeResize="0"/>
          <p:nvPr/>
        </p:nvPicPr>
        <p:blipFill rotWithShape="1">
          <a:blip r:embed="rId6">
            <a:alphaModFix/>
          </a:blip>
          <a:srcRect/>
          <a:stretch/>
        </p:blipFill>
        <p:spPr>
          <a:xfrm>
            <a:off x="1524000" y="1311798"/>
            <a:ext cx="9368742" cy="3717402"/>
          </a:xfrm>
          <a:prstGeom prst="rect">
            <a:avLst/>
          </a:prstGeom>
          <a:noFill/>
          <a:ln>
            <a:noFill/>
          </a:ln>
        </p:spPr>
      </p:pic>
      <p:sp>
        <p:nvSpPr>
          <p:cNvPr id="8" name="Content Placeholder 2">
            <a:extLst>
              <a:ext uri="{FF2B5EF4-FFF2-40B4-BE49-F238E27FC236}">
                <a16:creationId xmlns:a16="http://schemas.microsoft.com/office/drawing/2014/main" id="{CE07DF7C-EFEF-916A-5CF9-7D4EC876EBAE}"/>
              </a:ext>
            </a:extLst>
          </p:cNvPr>
          <p:cNvSpPr txBox="1">
            <a:spLocks/>
          </p:cNvSpPr>
          <p:nvPr/>
        </p:nvSpPr>
        <p:spPr>
          <a:xfrm>
            <a:off x="3840482" y="4297679"/>
            <a:ext cx="2103118" cy="149352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10000"/>
              </a:lnSpc>
            </a:pP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Xây</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dựng</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Quy</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định</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các</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nhiệm</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vụ</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tham</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gia</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của</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Phòng</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GDĐT</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trên</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Cổng</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tiếp</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nhận</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học</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bạ</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số</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a:t>
            </a:r>
          </a:p>
        </p:txBody>
      </p:sp>
      <p:sp>
        <p:nvSpPr>
          <p:cNvPr id="9" name="Content Placeholder 2">
            <a:extLst>
              <a:ext uri="{FF2B5EF4-FFF2-40B4-BE49-F238E27FC236}">
                <a16:creationId xmlns:a16="http://schemas.microsoft.com/office/drawing/2014/main" id="{67CD8AA0-12C3-4B19-86E2-1940B51E739B}"/>
              </a:ext>
            </a:extLst>
          </p:cNvPr>
          <p:cNvSpPr txBox="1">
            <a:spLocks/>
          </p:cNvSpPr>
          <p:nvPr/>
        </p:nvSpPr>
        <p:spPr>
          <a:xfrm>
            <a:off x="1295400" y="4267200"/>
            <a:ext cx="2084069" cy="135636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20000"/>
              </a:lnSpc>
              <a:spcAft>
                <a:spcPts val="600"/>
              </a:spcAft>
            </a:pP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Tạo</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lập</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quản</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lý</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và</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khai</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thác</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sử</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dụng</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Học</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bạ</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số</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ở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trường</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a:t>
            </a:r>
          </a:p>
          <a:p>
            <a:pPr algn="just">
              <a:lnSpc>
                <a:spcPct val="120000"/>
              </a:lnSpc>
              <a:spcAft>
                <a:spcPts val="600"/>
              </a:spcAft>
            </a:pP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Báo</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cáo</a:t>
            </a:r>
            <a:r>
              <a:rPr lang="en-US"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đầy</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đủ</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Học</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bạ</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số</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lên</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Cổng</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tiếp</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nhận</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học</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bạ</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số</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(CSDL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học</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bạ</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của</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tỉnh</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thành</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phố</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theo</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quy</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 </a:t>
            </a:r>
            <a:r>
              <a:rPr lang="en-US" i="1" dirty="0" err="1">
                <a:solidFill>
                  <a:srgbClr val="14274E"/>
                </a:solidFill>
                <a:latin typeface="Roboto" panose="02000000000000000000" pitchFamily="2" charset="0"/>
                <a:ea typeface="Roboto" panose="02000000000000000000" pitchFamily="2" charset="0"/>
                <a:cs typeface="Times New Roman" panose="02020603050405020304" pitchFamily="18" charset="0"/>
              </a:rPr>
              <a:t>định</a:t>
            </a:r>
            <a:r>
              <a:rPr lang="en-US" i="1" dirty="0">
                <a:solidFill>
                  <a:srgbClr val="14274E"/>
                </a:solidFill>
                <a:latin typeface="Roboto" panose="02000000000000000000" pitchFamily="2" charset="0"/>
                <a:ea typeface="Roboto" panose="02000000000000000000" pitchFamily="2" charset="0"/>
                <a:cs typeface="Times New Roman" panose="02020603050405020304" pitchFamily="18" charset="0"/>
              </a:rPr>
              <a:t>.</a:t>
            </a:r>
          </a:p>
        </p:txBody>
      </p:sp>
      <p:sp>
        <p:nvSpPr>
          <p:cNvPr id="10" name="Content Placeholder 2">
            <a:extLst>
              <a:ext uri="{FF2B5EF4-FFF2-40B4-BE49-F238E27FC236}">
                <a16:creationId xmlns:a16="http://schemas.microsoft.com/office/drawing/2014/main" id="{E5CD37B2-0B86-0982-C211-0619B03CD090}"/>
              </a:ext>
            </a:extLst>
          </p:cNvPr>
          <p:cNvSpPr txBox="1">
            <a:spLocks/>
          </p:cNvSpPr>
          <p:nvPr/>
        </p:nvSpPr>
        <p:spPr>
          <a:xfrm>
            <a:off x="6179821" y="4301489"/>
            <a:ext cx="2735579" cy="217551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10000"/>
              </a:lnSpc>
            </a:pPr>
            <a:r>
              <a:rPr lang="en-US" sz="1200"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Nâng</a:t>
            </a:r>
            <a:r>
              <a:rPr lang="en-US" sz="1200"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cấp</a:t>
            </a:r>
            <a:r>
              <a:rPr lang="en-US" sz="1200" i="1" dirty="0">
                <a:solidFill>
                  <a:srgbClr val="FF0000"/>
                </a:solidFill>
                <a:latin typeface="Roboto" panose="02000000000000000000" pitchFamily="2" charset="0"/>
                <a:ea typeface="Roboto" panose="02000000000000000000" pitchFamily="2" charset="0"/>
                <a:cs typeface="Times New Roman" panose="02020603050405020304" pitchFamily="18" charset="0"/>
              </a:rPr>
              <a:t> CSDL </a:t>
            </a:r>
            <a:r>
              <a:rPr lang="en-US" sz="1200"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ngành</a:t>
            </a:r>
            <a:r>
              <a:rPr lang="en-US" sz="1200"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giáo</a:t>
            </a:r>
            <a:r>
              <a:rPr lang="en-US" sz="1200"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dục</a:t>
            </a:r>
            <a:r>
              <a:rPr lang="en-US" sz="1200"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để</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tiếp</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nhận</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báo</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cáo</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học</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bạ</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số</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từ</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các</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Sở</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gửi</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về</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để</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phục</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vụ</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các</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nghiệp</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vụ</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quản</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lý</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cấp</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trung</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ương</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a:t>
            </a:r>
          </a:p>
          <a:p>
            <a:pPr algn="just">
              <a:lnSpc>
                <a:spcPct val="110000"/>
              </a:lnSpc>
            </a:pPr>
            <a:r>
              <a:rPr lang="en-US" sz="1200" i="1" dirty="0">
                <a:solidFill>
                  <a:srgbClr val="FF0000"/>
                </a:solidFill>
                <a:latin typeface="Roboto" panose="02000000000000000000" pitchFamily="2" charset="0"/>
                <a:ea typeface="Roboto" panose="02000000000000000000" pitchFamily="2" charset="0"/>
                <a:cs typeface="Times New Roman" panose="02020603050405020304" pitchFamily="18" charset="0"/>
              </a:rPr>
              <a:t>Chia </a:t>
            </a:r>
            <a:r>
              <a:rPr lang="en-US" sz="1200"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sẻ</a:t>
            </a:r>
            <a:r>
              <a:rPr lang="en-US" sz="1200"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khai</a:t>
            </a:r>
            <a:r>
              <a:rPr lang="en-US" sz="1200"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thác</a:t>
            </a:r>
            <a:r>
              <a:rPr lang="en-US" sz="1200"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sử</a:t>
            </a:r>
            <a:r>
              <a:rPr lang="en-US" sz="1200"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dụng</a:t>
            </a:r>
            <a:r>
              <a:rPr lang="en-US" sz="1200"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Học</a:t>
            </a:r>
            <a:r>
              <a:rPr lang="en-US" sz="1200"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bạ</a:t>
            </a:r>
            <a:r>
              <a:rPr lang="en-US" sz="1200" i="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rgbClr val="FF0000"/>
                </a:solidFill>
                <a:latin typeface="Roboto" panose="02000000000000000000" pitchFamily="2" charset="0"/>
                <a:ea typeface="Roboto" panose="02000000000000000000" pitchFamily="2" charset="0"/>
                <a:cs typeface="Times New Roman" panose="02020603050405020304" pitchFamily="18" charset="0"/>
              </a:rPr>
              <a:t>số</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CSDL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quốc</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gia</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về</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dân</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cư</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xây</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dựng</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cổng</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tra</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cứu</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học</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bạ</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quốc</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gia</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phối</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hợp</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cung</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cấp</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thông</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tin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trên</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ứng</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dụng</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VNeID</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và</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các</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ứng</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dụng</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khác</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theo</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quy</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 </a:t>
            </a:r>
            <a:r>
              <a:rPr lang="en-US" sz="1200" i="1" dirty="0" err="1">
                <a:solidFill>
                  <a:schemeClr val="tx1"/>
                </a:solidFill>
                <a:latin typeface="Roboto" panose="02000000000000000000" pitchFamily="2" charset="0"/>
                <a:ea typeface="Roboto" panose="02000000000000000000" pitchFamily="2" charset="0"/>
                <a:cs typeface="Times New Roman" panose="02020603050405020304" pitchFamily="18" charset="0"/>
              </a:rPr>
              <a:t>định</a:t>
            </a:r>
            <a:r>
              <a:rPr lang="en-US" sz="1200" i="1" dirty="0">
                <a:solidFill>
                  <a:schemeClr val="tx1"/>
                </a:solidFill>
                <a:latin typeface="Roboto" panose="02000000000000000000" pitchFamily="2" charset="0"/>
                <a:ea typeface="Roboto" panose="02000000000000000000" pitchFamily="2" charset="0"/>
                <a:cs typeface="Times New Roman" panose="02020603050405020304" pitchFamily="18" charset="0"/>
              </a:rPr>
              <a:t>.</a:t>
            </a:r>
          </a:p>
        </p:txBody>
      </p:sp>
    </p:spTree>
    <p:extLst>
      <p:ext uri="{BB962C8B-B14F-4D97-AF65-F5344CB8AC3E}">
        <p14:creationId xmlns:p14="http://schemas.microsoft.com/office/powerpoint/2010/main" val="71871725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5"/>
          <a:stretch>
            <a:fillRect/>
          </a:stretch>
        </p:blipFill>
        <p:spPr>
          <a:xfrm>
            <a:off x="563880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2133600" y="304800"/>
            <a:ext cx="8839200" cy="523220"/>
          </a:xfrm>
          <a:prstGeom prst="rect">
            <a:avLst/>
          </a:prstGeom>
          <a:noFill/>
        </p:spPr>
        <p:txBody>
          <a:bodyPr wrap="square" rtlCol="0">
            <a:spAutoFit/>
          </a:bodyPr>
          <a:lstStyle/>
          <a:p>
            <a:pPr algn="ctr" defTabSz="1632753"/>
            <a:r>
              <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rPr>
              <a:t>THƯ VIỆN SỐ</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72" y="1021061"/>
            <a:ext cx="11691928" cy="564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90600" y="5029200"/>
            <a:ext cx="10515600" cy="1277273"/>
          </a:xfrm>
          <a:prstGeom prst="rect">
            <a:avLst/>
          </a:prstGeom>
        </p:spPr>
        <p:txBody>
          <a:bodyPr wrap="square">
            <a:spAutoFit/>
          </a:bodyPr>
          <a:lstStyle/>
          <a:p>
            <a:pPr marL="285750" indent="-285750" algn="just">
              <a:spcBef>
                <a:spcPts val="300"/>
              </a:spcBef>
              <a:spcAft>
                <a:spcPts val="300"/>
              </a:spcAft>
              <a:buFont typeface="Wingdings" panose="05000000000000000000" pitchFamily="2" charset="2"/>
              <a:buChar char="ü"/>
            </a:pPr>
            <a:r>
              <a:rPr lang="en-US">
                <a:solidFill>
                  <a:srgbClr val="0070C0"/>
                </a:solidFill>
                <a:latin typeface="Roboto" panose="02000000000000000000" pitchFamily="2" charset="0"/>
                <a:ea typeface="Roboto" panose="02000000000000000000" pitchFamily="2" charset="0"/>
              </a:rPr>
              <a:t>Thư viện số </a:t>
            </a:r>
            <a:r>
              <a:rPr lang="vi-VN">
                <a:solidFill>
                  <a:srgbClr val="0070C0"/>
                </a:solidFill>
                <a:latin typeface="Roboto" panose="02000000000000000000" pitchFamily="2" charset="0"/>
                <a:ea typeface="Roboto" panose="02000000000000000000" pitchFamily="2" charset="0"/>
              </a:rPr>
              <a:t>là giải pháp quản lý thư viện hiện đại – đa năng, góp phần chuyển đổi số thư viện, giúp giải phóng thư</a:t>
            </a:r>
            <a:r>
              <a:rPr lang="en-US">
                <a:solidFill>
                  <a:srgbClr val="0070C0"/>
                </a:solidFill>
                <a:latin typeface="Roboto" panose="02000000000000000000" pitchFamily="2" charset="0"/>
                <a:ea typeface="Roboto" panose="02000000000000000000" pitchFamily="2" charset="0"/>
              </a:rPr>
              <a:t> </a:t>
            </a:r>
            <a:r>
              <a:rPr lang="vi-VN">
                <a:solidFill>
                  <a:srgbClr val="0070C0"/>
                </a:solidFill>
                <a:latin typeface="Roboto" panose="02000000000000000000" pitchFamily="2" charset="0"/>
                <a:ea typeface="Roboto" panose="02000000000000000000" pitchFamily="2" charset="0"/>
              </a:rPr>
              <a:t>viện truyền thống khỏi những giới hạn về thời gian và không gian. </a:t>
            </a:r>
            <a:endParaRPr lang="en-US">
              <a:solidFill>
                <a:srgbClr val="0070C0"/>
              </a:solidFill>
              <a:latin typeface="Roboto" panose="02000000000000000000" pitchFamily="2" charset="0"/>
              <a:ea typeface="Roboto" panose="02000000000000000000" pitchFamily="2" charset="0"/>
            </a:endParaRPr>
          </a:p>
          <a:p>
            <a:pPr marL="285750" indent="-285750" algn="just">
              <a:spcBef>
                <a:spcPts val="300"/>
              </a:spcBef>
              <a:spcAft>
                <a:spcPts val="300"/>
              </a:spcAft>
              <a:buFont typeface="Wingdings" panose="05000000000000000000" pitchFamily="2" charset="2"/>
              <a:buChar char="ü"/>
            </a:pPr>
            <a:r>
              <a:rPr lang="vi-VN">
                <a:solidFill>
                  <a:srgbClr val="0070C0"/>
                </a:solidFill>
                <a:latin typeface="Roboto" panose="02000000000000000000" pitchFamily="2" charset="0"/>
                <a:ea typeface="Roboto" panose="02000000000000000000" pitchFamily="2" charset="0"/>
              </a:rPr>
              <a:t>Giúp CSGD triển khai hiệu quả thư viện điện tử, kết nối liên thông với các kho học liệu số, chia sẻ tài nguyên số hóa</a:t>
            </a:r>
            <a:r>
              <a:rPr lang="en-US">
                <a:solidFill>
                  <a:srgbClr val="0070C0"/>
                </a:solidFill>
                <a:latin typeface="Roboto" panose="02000000000000000000" pitchFamily="2" charset="0"/>
                <a:ea typeface="Roboto" panose="02000000000000000000" pitchFamily="2" charset="0"/>
              </a:rPr>
              <a:t> </a:t>
            </a:r>
            <a:r>
              <a:rPr lang="vi-VN">
                <a:solidFill>
                  <a:srgbClr val="0070C0"/>
                </a:solidFill>
                <a:latin typeface="Roboto" panose="02000000000000000000" pitchFamily="2" charset="0"/>
                <a:ea typeface="Roboto" panose="02000000000000000000" pitchFamily="2" charset="0"/>
              </a:rPr>
              <a:t>giữa các CSGD, cán bộ quản lý giáo dục và giáo viên. </a:t>
            </a:r>
            <a:endParaRPr lang="en-US">
              <a:solidFill>
                <a:srgbClr val="0070C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8144544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5"/>
          <a:stretch>
            <a:fillRect/>
          </a:stretch>
        </p:blipFill>
        <p:spPr>
          <a:xfrm>
            <a:off x="563880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2133600" y="304800"/>
            <a:ext cx="8839200" cy="523220"/>
          </a:xfrm>
          <a:prstGeom prst="rect">
            <a:avLst/>
          </a:prstGeom>
          <a:noFill/>
        </p:spPr>
        <p:txBody>
          <a:bodyPr wrap="square" rtlCol="0">
            <a:spAutoFit/>
          </a:bodyPr>
          <a:lstStyle/>
          <a:p>
            <a:pPr algn="ctr" defTabSz="1632753"/>
            <a:r>
              <a:rPr lang="en-US" sz="2800" b="1">
                <a:solidFill>
                  <a:srgbClr val="0070C0"/>
                </a:solidFill>
                <a:latin typeface="Roboto" panose="02000000000000000000" pitchFamily="2" charset="0"/>
                <a:ea typeface="Roboto" panose="02000000000000000000" pitchFamily="2" charset="0"/>
                <a:cs typeface="Arial" panose="020B0604020202020204" pitchFamily="34" charset="0"/>
              </a:rPr>
              <a:t>TUYỂN SINH ĐẦU CẤP</a:t>
            </a:r>
            <a:endPar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endParaRPr>
          </a:p>
        </p:txBody>
      </p:sp>
      <p:graphicFrame>
        <p:nvGraphicFramePr>
          <p:cNvPr id="8" name="Diagram 7">
            <a:extLst>
              <a:ext uri="{FF2B5EF4-FFF2-40B4-BE49-F238E27FC236}">
                <a16:creationId xmlns:a16="http://schemas.microsoft.com/office/drawing/2014/main" id="{6C31B72F-63B0-A970-5AEA-E90C5C2EA44E}"/>
              </a:ext>
            </a:extLst>
          </p:cNvPr>
          <p:cNvGraphicFramePr/>
          <p:nvPr>
            <p:extLst>
              <p:ext uri="{D42A27DB-BD31-4B8C-83A1-F6EECF244321}">
                <p14:modId xmlns:p14="http://schemas.microsoft.com/office/powerpoint/2010/main" val="1721685058"/>
              </p:ext>
            </p:extLst>
          </p:nvPr>
        </p:nvGraphicFramePr>
        <p:xfrm>
          <a:off x="838200" y="1374626"/>
          <a:ext cx="11135488" cy="50108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Snip and Round Single Corner Rectangle 4">
            <a:extLst>
              <a:ext uri="{FF2B5EF4-FFF2-40B4-BE49-F238E27FC236}">
                <a16:creationId xmlns:a16="http://schemas.microsoft.com/office/drawing/2014/main" id="{C6352607-13A5-6E99-4430-90FB46AD01FF}"/>
              </a:ext>
            </a:extLst>
          </p:cNvPr>
          <p:cNvSpPr/>
          <p:nvPr/>
        </p:nvSpPr>
        <p:spPr bwMode="auto">
          <a:xfrm>
            <a:off x="4257230" y="985924"/>
            <a:ext cx="5191570" cy="399700"/>
          </a:xfrm>
          <a:prstGeom prst="snipRound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r>
              <a:rPr kumimoji="0" lang="en-US" sz="1700" b="0" i="0" u="none" strike="noStrike" cap="none" normalizeH="0" baseline="0" dirty="0" err="1">
                <a:ln>
                  <a:noFill/>
                </a:ln>
                <a:solidFill>
                  <a:schemeClr val="bg1"/>
                </a:solidFill>
                <a:effectLst/>
                <a:latin typeface="Arial" panose="020B0604020202020204" pitchFamily="34" charset="0"/>
                <a:ea typeface="Microsoft YaHei" panose="020B0503020204020204" pitchFamily="34" charset="-122"/>
              </a:rPr>
              <a:t>Tuyển</a:t>
            </a:r>
            <a:r>
              <a:rPr kumimoji="0" lang="en-US" sz="1700" b="0" i="0" u="none" strike="noStrike" cap="none" normalizeH="0" dirty="0">
                <a:ln>
                  <a:noFill/>
                </a:ln>
                <a:solidFill>
                  <a:schemeClr val="bg1"/>
                </a:solidFill>
                <a:effectLst/>
                <a:latin typeface="Arial" panose="020B0604020202020204" pitchFamily="34" charset="0"/>
                <a:ea typeface="Microsoft YaHei" panose="020B0503020204020204" pitchFamily="34" charset="-122"/>
              </a:rPr>
              <a:t> </a:t>
            </a:r>
            <a:r>
              <a:rPr kumimoji="0" lang="en-US" sz="1700" b="0" i="0" u="none" strike="noStrike" cap="none" normalizeH="0" dirty="0" err="1">
                <a:ln>
                  <a:noFill/>
                </a:ln>
                <a:solidFill>
                  <a:schemeClr val="bg1"/>
                </a:solidFill>
                <a:effectLst/>
                <a:latin typeface="Arial" panose="020B0604020202020204" pitchFamily="34" charset="0"/>
                <a:ea typeface="Microsoft YaHei" panose="020B0503020204020204" pitchFamily="34" charset="-122"/>
              </a:rPr>
              <a:t>sinh</a:t>
            </a:r>
            <a:r>
              <a:rPr kumimoji="0" lang="en-US" sz="1700" b="0" i="0" u="none" strike="noStrike" cap="none" normalizeH="0" dirty="0">
                <a:ln>
                  <a:noFill/>
                </a:ln>
                <a:solidFill>
                  <a:schemeClr val="bg1"/>
                </a:solidFill>
                <a:effectLst/>
                <a:latin typeface="Arial" panose="020B0604020202020204" pitchFamily="34" charset="0"/>
                <a:ea typeface="Microsoft YaHei" panose="020B0503020204020204" pitchFamily="34" charset="-122"/>
              </a:rPr>
              <a:t>: </a:t>
            </a:r>
            <a:r>
              <a:rPr lang="en-US" sz="1700" dirty="0" err="1">
                <a:solidFill>
                  <a:schemeClr val="bg1"/>
                </a:solidFill>
                <a:latin typeface="Arial" panose="020B0604020202020204" pitchFamily="34" charset="0"/>
                <a:ea typeface="Microsoft YaHei" panose="020B0503020204020204" pitchFamily="34" charset="-122"/>
              </a:rPr>
              <a:t>M</a:t>
            </a:r>
            <a:r>
              <a:rPr kumimoji="0" lang="en-US" sz="1700" b="0" i="0" u="none" strike="noStrike" cap="none" normalizeH="0" dirty="0" err="1">
                <a:ln>
                  <a:noFill/>
                </a:ln>
                <a:solidFill>
                  <a:schemeClr val="bg1"/>
                </a:solidFill>
                <a:effectLst/>
                <a:latin typeface="Arial" panose="020B0604020202020204" pitchFamily="34" charset="0"/>
                <a:ea typeface="Microsoft YaHei" panose="020B0503020204020204" pitchFamily="34" charset="-122"/>
              </a:rPr>
              <a:t>ầm</a:t>
            </a:r>
            <a:r>
              <a:rPr kumimoji="0" lang="en-US" sz="1700" b="0" i="0" u="none" strike="noStrike" cap="none" normalizeH="0" dirty="0">
                <a:ln>
                  <a:noFill/>
                </a:ln>
                <a:solidFill>
                  <a:schemeClr val="bg1"/>
                </a:solidFill>
                <a:effectLst/>
                <a:latin typeface="Arial" panose="020B0604020202020204" pitchFamily="34" charset="0"/>
                <a:ea typeface="Microsoft YaHei" panose="020B0503020204020204" pitchFamily="34" charset="-122"/>
              </a:rPr>
              <a:t> non; </a:t>
            </a:r>
            <a:r>
              <a:rPr lang="en-US" sz="1700" dirty="0" err="1">
                <a:solidFill>
                  <a:schemeClr val="bg1"/>
                </a:solidFill>
                <a:latin typeface="Arial" panose="020B0604020202020204" pitchFamily="34" charset="0"/>
                <a:ea typeface="Microsoft YaHei" panose="020B0503020204020204" pitchFamily="34" charset="-122"/>
              </a:rPr>
              <a:t>Tiểu</a:t>
            </a:r>
            <a:r>
              <a:rPr lang="en-US" sz="1700" dirty="0">
                <a:solidFill>
                  <a:schemeClr val="bg1"/>
                </a:solidFill>
                <a:latin typeface="Arial" panose="020B0604020202020204" pitchFamily="34" charset="0"/>
                <a:ea typeface="Microsoft YaHei" panose="020B0503020204020204" pitchFamily="34" charset="-122"/>
              </a:rPr>
              <a:t> </a:t>
            </a:r>
            <a:r>
              <a:rPr lang="en-US" sz="1700" dirty="0" err="1">
                <a:solidFill>
                  <a:schemeClr val="bg1"/>
                </a:solidFill>
                <a:latin typeface="Arial" panose="020B0604020202020204" pitchFamily="34" charset="0"/>
                <a:ea typeface="Microsoft YaHei" panose="020B0503020204020204" pitchFamily="34" charset="-122"/>
              </a:rPr>
              <a:t>học</a:t>
            </a:r>
            <a:r>
              <a:rPr lang="en-US" sz="1700" dirty="0">
                <a:solidFill>
                  <a:schemeClr val="bg1"/>
                </a:solidFill>
                <a:latin typeface="Arial" panose="020B0604020202020204" pitchFamily="34" charset="0"/>
                <a:ea typeface="Microsoft YaHei" panose="020B0503020204020204" pitchFamily="34" charset="-122"/>
              </a:rPr>
              <a:t>;</a:t>
            </a:r>
            <a:r>
              <a:rPr kumimoji="0" lang="en-US" sz="1700" b="0" i="0" u="none" strike="noStrike" cap="none" normalizeH="0" dirty="0">
                <a:ln>
                  <a:noFill/>
                </a:ln>
                <a:solidFill>
                  <a:schemeClr val="bg1"/>
                </a:solidFill>
                <a:effectLst/>
                <a:latin typeface="Arial" panose="020B0604020202020204" pitchFamily="34" charset="0"/>
                <a:ea typeface="Microsoft YaHei" panose="020B0503020204020204" pitchFamily="34" charset="-122"/>
              </a:rPr>
              <a:t> </a:t>
            </a:r>
            <a:r>
              <a:rPr kumimoji="0" lang="en-US" sz="1700" b="0" i="0" u="none" strike="noStrike" cap="none" normalizeH="0" dirty="0" err="1">
                <a:ln>
                  <a:noFill/>
                </a:ln>
                <a:solidFill>
                  <a:schemeClr val="bg1"/>
                </a:solidFill>
                <a:effectLst/>
                <a:latin typeface="Arial" panose="020B0604020202020204" pitchFamily="34" charset="0"/>
                <a:ea typeface="Microsoft YaHei" panose="020B0503020204020204" pitchFamily="34" charset="-122"/>
              </a:rPr>
              <a:t>Trung</a:t>
            </a:r>
            <a:r>
              <a:rPr kumimoji="0" lang="en-US" sz="1700" b="0" i="0" u="none" strike="noStrike" cap="none" normalizeH="0" dirty="0">
                <a:ln>
                  <a:noFill/>
                </a:ln>
                <a:solidFill>
                  <a:schemeClr val="bg1"/>
                </a:solidFill>
                <a:effectLst/>
                <a:latin typeface="Arial" panose="020B0604020202020204" pitchFamily="34" charset="0"/>
                <a:ea typeface="Microsoft YaHei" panose="020B0503020204020204" pitchFamily="34" charset="-122"/>
              </a:rPr>
              <a:t> </a:t>
            </a:r>
            <a:r>
              <a:rPr kumimoji="0" lang="en-US" sz="1700" b="0" i="0" u="none" strike="noStrike" cap="none" normalizeH="0" dirty="0" err="1">
                <a:ln>
                  <a:noFill/>
                </a:ln>
                <a:solidFill>
                  <a:schemeClr val="bg1"/>
                </a:solidFill>
                <a:effectLst/>
                <a:latin typeface="Arial" panose="020B0604020202020204" pitchFamily="34" charset="0"/>
                <a:ea typeface="Microsoft YaHei" panose="020B0503020204020204" pitchFamily="34" charset="-122"/>
              </a:rPr>
              <a:t>học</a:t>
            </a:r>
            <a:r>
              <a:rPr kumimoji="0" lang="en-US" sz="1700" b="0" i="0" u="none" strike="noStrike" cap="none" normalizeH="0" dirty="0">
                <a:ln>
                  <a:noFill/>
                </a:ln>
                <a:solidFill>
                  <a:schemeClr val="bg1"/>
                </a:solidFill>
                <a:effectLst/>
                <a:latin typeface="Arial" panose="020B0604020202020204" pitchFamily="34" charset="0"/>
                <a:ea typeface="Microsoft YaHei" panose="020B0503020204020204" pitchFamily="34" charset="-122"/>
              </a:rPr>
              <a:t> </a:t>
            </a:r>
            <a:r>
              <a:rPr kumimoji="0" lang="en-US" sz="1700" b="0" i="0" u="none" strike="noStrike" cap="none" normalizeH="0" dirty="0" err="1">
                <a:ln>
                  <a:noFill/>
                </a:ln>
                <a:solidFill>
                  <a:schemeClr val="bg1"/>
                </a:solidFill>
                <a:effectLst/>
                <a:latin typeface="Arial" panose="020B0604020202020204" pitchFamily="34" charset="0"/>
                <a:ea typeface="Microsoft YaHei" panose="020B0503020204020204" pitchFamily="34" charset="-122"/>
              </a:rPr>
              <a:t>cơ</a:t>
            </a:r>
            <a:r>
              <a:rPr kumimoji="0" lang="en-US" sz="1700" b="0" i="0" u="none" strike="noStrike" cap="none" normalizeH="0" dirty="0">
                <a:ln>
                  <a:noFill/>
                </a:ln>
                <a:solidFill>
                  <a:schemeClr val="bg1"/>
                </a:solidFill>
                <a:effectLst/>
                <a:latin typeface="Arial" panose="020B0604020202020204" pitchFamily="34" charset="0"/>
                <a:ea typeface="Microsoft YaHei" panose="020B0503020204020204" pitchFamily="34" charset="-122"/>
              </a:rPr>
              <a:t> </a:t>
            </a:r>
            <a:r>
              <a:rPr kumimoji="0" lang="en-US" sz="1700" b="0" i="0" u="none" strike="noStrike" cap="none" normalizeH="0" dirty="0" err="1">
                <a:ln>
                  <a:noFill/>
                </a:ln>
                <a:solidFill>
                  <a:schemeClr val="bg1"/>
                </a:solidFill>
                <a:effectLst/>
                <a:latin typeface="Arial" panose="020B0604020202020204" pitchFamily="34" charset="0"/>
                <a:ea typeface="Microsoft YaHei" panose="020B0503020204020204" pitchFamily="34" charset="-122"/>
              </a:rPr>
              <a:t>sở</a:t>
            </a:r>
            <a:endParaRPr kumimoji="0" lang="en-US" sz="1700" b="0" i="0" u="none" strike="noStrike" cap="none" normalizeH="0" baseline="0" dirty="0">
              <a:ln>
                <a:noFill/>
              </a:ln>
              <a:solidFill>
                <a:schemeClr val="bg1"/>
              </a:solidFill>
              <a:effectLst/>
              <a:latin typeface="Arial" panose="020B0604020202020204" pitchFamily="34" charset="0"/>
              <a:ea typeface="Microsoft YaHei" panose="020B0503020204020204" pitchFamily="34" charset="-122"/>
            </a:endParaRPr>
          </a:p>
        </p:txBody>
      </p:sp>
      <p:pic>
        <p:nvPicPr>
          <p:cNvPr id="2050" name="Picture 2" descr="Đăng ký tuyển sinh - Cổng thông tin tuyển sin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1000" y="1600200"/>
            <a:ext cx="3733800" cy="196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04966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51521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2057400" y="304800"/>
            <a:ext cx="8915400" cy="584775"/>
          </a:xfrm>
          <a:prstGeom prst="rect">
            <a:avLst/>
          </a:prstGeom>
          <a:noFill/>
        </p:spPr>
        <p:txBody>
          <a:bodyPr wrap="square" rtlCol="0">
            <a:spAutoFit/>
          </a:bodyPr>
          <a:lstStyle/>
          <a:p>
            <a:pPr algn="ctr" defTabSz="1632753"/>
            <a:r>
              <a:rPr lang="en-US" sz="3200" b="1">
                <a:solidFill>
                  <a:srgbClr val="0070C0"/>
                </a:solidFill>
                <a:latin typeface="Roboto Black" panose="02000000000000000000" pitchFamily="2" charset="0"/>
                <a:ea typeface="Roboto Black" panose="02000000000000000000" pitchFamily="2" charset="0"/>
                <a:cs typeface="Arial" panose="020B0604020202020204" pitchFamily="34" charset="0"/>
              </a:rPr>
              <a:t>2. ĐỀ XUẤT</a:t>
            </a:r>
            <a:endParaRPr lang="en-US" sz="3200" b="1" dirty="0">
              <a:solidFill>
                <a:srgbClr val="0070C0"/>
              </a:solidFill>
              <a:latin typeface="Roboto Black" panose="02000000000000000000" pitchFamily="2" charset="0"/>
              <a:ea typeface="Roboto Black" panose="02000000000000000000" pitchFamily="2" charset="0"/>
              <a:cs typeface="Arial" panose="020B0604020202020204" pitchFamily="34" charset="0"/>
            </a:endParaRPr>
          </a:p>
        </p:txBody>
      </p:sp>
      <p:pic>
        <p:nvPicPr>
          <p:cNvPr id="13" name="Graphic 5">
            <a:extLst>
              <a:ext uri="{FF2B5EF4-FFF2-40B4-BE49-F238E27FC236}">
                <a16:creationId xmlns:a16="http://schemas.microsoft.com/office/drawing/2014/main" id="{CE915193-0D3C-3635-719F-3AC782EE25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48780" y="1863808"/>
            <a:ext cx="2894440" cy="3457247"/>
          </a:xfrm>
          <a:prstGeom prst="rect">
            <a:avLst/>
          </a:prstGeom>
        </p:spPr>
      </p:pic>
      <p:pic>
        <p:nvPicPr>
          <p:cNvPr id="14" name="Graphic 12" descr="Badge with solid fill">
            <a:extLst>
              <a:ext uri="{FF2B5EF4-FFF2-40B4-BE49-F238E27FC236}">
                <a16:creationId xmlns:a16="http://schemas.microsoft.com/office/drawing/2014/main" id="{3C253F0D-C449-81C3-3FDA-BD04E52FFD5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62662" y="1950301"/>
            <a:ext cx="866673" cy="866673"/>
          </a:xfrm>
          <a:prstGeom prst="rect">
            <a:avLst/>
          </a:prstGeom>
        </p:spPr>
      </p:pic>
      <p:sp>
        <p:nvSpPr>
          <p:cNvPr id="15" name="TextBox 52">
            <a:extLst>
              <a:ext uri="{FF2B5EF4-FFF2-40B4-BE49-F238E27FC236}">
                <a16:creationId xmlns:a16="http://schemas.microsoft.com/office/drawing/2014/main" id="{811EC199-1890-08E3-2AB0-268EECA31DCF}"/>
              </a:ext>
            </a:extLst>
          </p:cNvPr>
          <p:cNvSpPr txBox="1"/>
          <p:nvPr/>
        </p:nvSpPr>
        <p:spPr>
          <a:xfrm>
            <a:off x="4561402" y="2970863"/>
            <a:ext cx="3058598" cy="1569660"/>
          </a:xfrm>
          <a:prstGeom prst="rect">
            <a:avLst/>
          </a:prstGeom>
          <a:noFill/>
        </p:spPr>
        <p:txBody>
          <a:bodyPr wrap="square" rtlCol="0">
            <a:spAutoFit/>
          </a:bodyPr>
          <a:lstStyle>
            <a:defPPr>
              <a:defRPr lang="en-US"/>
            </a:defPPr>
            <a:lvl1pPr algn="ctr" defTabSz="1632753">
              <a:defRPr sz="2000" b="1">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r>
              <a:rPr lang="en-US" sz="3200" dirty="0">
                <a:latin typeface="Roboto" panose="02000000000000000000" pitchFamily="2" charset="0"/>
                <a:ea typeface="Roboto" panose="02000000000000000000" pitchFamily="2" charset="0"/>
                <a:cs typeface="Arial" panose="020B0604020202020204" pitchFamily="34" charset="0"/>
              </a:rPr>
              <a:t>ĐỀ XUẤT </a:t>
            </a:r>
          </a:p>
          <a:p>
            <a:r>
              <a:rPr lang="en-US" sz="3200" dirty="0">
                <a:latin typeface="Roboto" panose="02000000000000000000" pitchFamily="2" charset="0"/>
                <a:ea typeface="Roboto" panose="02000000000000000000" pitchFamily="2" charset="0"/>
                <a:cs typeface="Arial" panose="020B0604020202020204" pitchFamily="34" charset="0"/>
              </a:rPr>
              <a:t>LỘ TRÌNH </a:t>
            </a:r>
            <a:r>
              <a:rPr lang="en-US" sz="3200">
                <a:latin typeface="Roboto" panose="02000000000000000000" pitchFamily="2" charset="0"/>
                <a:ea typeface="Roboto" panose="02000000000000000000" pitchFamily="2" charset="0"/>
                <a:cs typeface="Arial" panose="020B0604020202020204" pitchFamily="34" charset="0"/>
              </a:rPr>
              <a:t>TRIỂN KHAI</a:t>
            </a:r>
            <a:endParaRPr lang="vi-VN" sz="3200" dirty="0">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30334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210410" y="838200"/>
            <a:ext cx="1876190" cy="152381"/>
          </a:xfrm>
          <a:prstGeom prst="rect">
            <a:avLst/>
          </a:prstGeom>
        </p:spPr>
      </p:pic>
      <p:cxnSp>
        <p:nvCxnSpPr>
          <p:cNvPr id="6" name="Đường nối Thẳng 3">
            <a:extLst>
              <a:ext uri="{FF2B5EF4-FFF2-40B4-BE49-F238E27FC236}">
                <a16:creationId xmlns:a16="http://schemas.microsoft.com/office/drawing/2014/main" id="{304221C6-4210-41A5-5A62-F9E294D06C7D}"/>
              </a:ext>
            </a:extLst>
          </p:cNvPr>
          <p:cNvCxnSpPr/>
          <p:nvPr/>
        </p:nvCxnSpPr>
        <p:spPr>
          <a:xfrm>
            <a:off x="4168087" y="1877752"/>
            <a:ext cx="0" cy="339063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Graphic 6">
            <a:extLst>
              <a:ext uri="{FF2B5EF4-FFF2-40B4-BE49-F238E27FC236}">
                <a16:creationId xmlns:a16="http://schemas.microsoft.com/office/drawing/2014/main" id="{06C1BEC8-905D-E983-9790-B391876778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79098" y="1883690"/>
            <a:ext cx="3093141" cy="3477128"/>
          </a:xfrm>
          <a:prstGeom prst="rect">
            <a:avLst/>
          </a:prstGeom>
        </p:spPr>
      </p:pic>
      <p:pic>
        <p:nvPicPr>
          <p:cNvPr id="9" name="Graphic 5">
            <a:extLst>
              <a:ext uri="{FF2B5EF4-FFF2-40B4-BE49-F238E27FC236}">
                <a16:creationId xmlns:a16="http://schemas.microsoft.com/office/drawing/2014/main" id="{CE915193-0D3C-3635-719F-3AC782EE25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48780" y="1863808"/>
            <a:ext cx="2894440" cy="3457247"/>
          </a:xfrm>
          <a:prstGeom prst="rect">
            <a:avLst/>
          </a:prstGeom>
        </p:spPr>
      </p:pic>
      <p:sp>
        <p:nvSpPr>
          <p:cNvPr id="11" name="TextBox 52">
            <a:extLst>
              <a:ext uri="{FF2B5EF4-FFF2-40B4-BE49-F238E27FC236}">
                <a16:creationId xmlns:a16="http://schemas.microsoft.com/office/drawing/2014/main" id="{811EC199-1890-08E3-2AB0-268EECA31DCF}"/>
              </a:ext>
            </a:extLst>
          </p:cNvPr>
          <p:cNvSpPr txBox="1"/>
          <p:nvPr/>
        </p:nvSpPr>
        <p:spPr>
          <a:xfrm>
            <a:off x="8496369" y="3027068"/>
            <a:ext cx="3058598" cy="1200329"/>
          </a:xfrm>
          <a:prstGeom prst="rect">
            <a:avLst/>
          </a:prstGeom>
          <a:noFill/>
        </p:spPr>
        <p:txBody>
          <a:bodyPr wrap="square" rtlCol="0">
            <a:spAutoFit/>
          </a:bodyPr>
          <a:lstStyle>
            <a:defPPr>
              <a:defRPr lang="en-US"/>
            </a:defPPr>
            <a:lvl1pPr algn="ctr" defTabSz="1632753">
              <a:defRPr sz="2000" b="1">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r>
              <a:rPr lang="en-US" sz="2400">
                <a:latin typeface="Roboto" panose="02000000000000000000" pitchFamily="2" charset="0"/>
                <a:ea typeface="Roboto" panose="02000000000000000000" pitchFamily="2" charset="0"/>
                <a:cs typeface="Arial" panose="020B0604020202020204" pitchFamily="34" charset="0"/>
              </a:rPr>
              <a:t>CAM KẾT TRIỂN KHAI CỦA VIETTEL - VNPT</a:t>
            </a:r>
            <a:endParaRPr lang="en-US" sz="2400" dirty="0">
              <a:latin typeface="Roboto" panose="02000000000000000000" pitchFamily="2" charset="0"/>
              <a:ea typeface="Roboto" panose="02000000000000000000" pitchFamily="2" charset="0"/>
              <a:cs typeface="Arial" panose="020B0604020202020204" pitchFamily="34" charset="0"/>
            </a:endParaRPr>
          </a:p>
        </p:txBody>
      </p:sp>
      <p:pic>
        <p:nvPicPr>
          <p:cNvPr id="14" name="Graphic 12" descr="Badge with solid fill">
            <a:extLst>
              <a:ext uri="{FF2B5EF4-FFF2-40B4-BE49-F238E27FC236}">
                <a16:creationId xmlns:a16="http://schemas.microsoft.com/office/drawing/2014/main" id="{3C253F0D-C449-81C3-3FDA-BD04E52FFD5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62662" y="1950301"/>
            <a:ext cx="866673" cy="866673"/>
          </a:xfrm>
          <a:prstGeom prst="rect">
            <a:avLst/>
          </a:prstGeom>
        </p:spPr>
      </p:pic>
      <p:pic>
        <p:nvPicPr>
          <p:cNvPr id="15" name="Graphic 19" descr="Badge 3 with solid fill">
            <a:extLst>
              <a:ext uri="{FF2B5EF4-FFF2-40B4-BE49-F238E27FC236}">
                <a16:creationId xmlns:a16="http://schemas.microsoft.com/office/drawing/2014/main" id="{478ADC19-74D7-9D38-BA6D-EF0C6496F18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74406" y="1950302"/>
            <a:ext cx="866674" cy="866674"/>
          </a:xfrm>
          <a:prstGeom prst="rect">
            <a:avLst/>
          </a:prstGeom>
        </p:spPr>
      </p:pic>
      <p:cxnSp>
        <p:nvCxnSpPr>
          <p:cNvPr id="16" name="Đường nối Thẳng 13">
            <a:extLst>
              <a:ext uri="{FF2B5EF4-FFF2-40B4-BE49-F238E27FC236}">
                <a16:creationId xmlns:a16="http://schemas.microsoft.com/office/drawing/2014/main" id="{CB7CD3E6-8608-F86A-6996-5CFBC9908E15}"/>
              </a:ext>
            </a:extLst>
          </p:cNvPr>
          <p:cNvCxnSpPr/>
          <p:nvPr/>
        </p:nvCxnSpPr>
        <p:spPr>
          <a:xfrm>
            <a:off x="8087815" y="1863808"/>
            <a:ext cx="0" cy="339063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6">
            <a:extLst>
              <a:ext uri="{FF2B5EF4-FFF2-40B4-BE49-F238E27FC236}">
                <a16:creationId xmlns:a16="http://schemas.microsoft.com/office/drawing/2014/main" id="{1E0485DB-3072-FC3B-3BD1-E3CFB19EF48C}"/>
              </a:ext>
            </a:extLst>
          </p:cNvPr>
          <p:cNvSpPr txBox="1"/>
          <p:nvPr/>
        </p:nvSpPr>
        <p:spPr>
          <a:xfrm>
            <a:off x="4799148" y="304800"/>
            <a:ext cx="2668452" cy="584775"/>
          </a:xfrm>
          <a:prstGeom prst="rect">
            <a:avLst/>
          </a:prstGeom>
          <a:noFill/>
        </p:spPr>
        <p:txBody>
          <a:bodyPr wrap="square" rtlCol="0">
            <a:spAutoFit/>
          </a:bodyPr>
          <a:lstStyle/>
          <a:p>
            <a:pPr algn="ctr" defTabSz="1632753"/>
            <a:r>
              <a:rPr lang="en-US" sz="3200" b="1" dirty="0">
                <a:solidFill>
                  <a:srgbClr val="0070C0"/>
                </a:solidFill>
                <a:latin typeface="Roboto" panose="02000000000000000000" pitchFamily="2" charset="0"/>
                <a:ea typeface="Roboto" panose="02000000000000000000" pitchFamily="2" charset="0"/>
                <a:cs typeface="Arial" panose="020B0604020202020204" pitchFamily="34" charset="0"/>
              </a:rPr>
              <a:t>NỘI DUNG</a:t>
            </a:r>
          </a:p>
        </p:txBody>
      </p:sp>
      <p:sp>
        <p:nvSpPr>
          <p:cNvPr id="20" name="TextBox 52">
            <a:extLst>
              <a:ext uri="{FF2B5EF4-FFF2-40B4-BE49-F238E27FC236}">
                <a16:creationId xmlns:a16="http://schemas.microsoft.com/office/drawing/2014/main" id="{811EC199-1890-08E3-2AB0-268EECA31DCF}"/>
              </a:ext>
            </a:extLst>
          </p:cNvPr>
          <p:cNvSpPr txBox="1"/>
          <p:nvPr/>
        </p:nvSpPr>
        <p:spPr>
          <a:xfrm>
            <a:off x="4561402" y="2970863"/>
            <a:ext cx="3058598" cy="1569660"/>
          </a:xfrm>
          <a:prstGeom prst="rect">
            <a:avLst/>
          </a:prstGeom>
          <a:noFill/>
        </p:spPr>
        <p:txBody>
          <a:bodyPr wrap="square" rtlCol="0">
            <a:spAutoFit/>
          </a:bodyPr>
          <a:lstStyle>
            <a:defPPr>
              <a:defRPr lang="en-US"/>
            </a:defPPr>
            <a:lvl1pPr algn="ctr" defTabSz="1632753">
              <a:defRPr sz="2000" b="1">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r>
              <a:rPr lang="en-US" sz="2400" dirty="0">
                <a:latin typeface="Roboto" panose="02000000000000000000" pitchFamily="2" charset="0"/>
                <a:ea typeface="Roboto" panose="02000000000000000000" pitchFamily="2" charset="0"/>
                <a:cs typeface="Arial" panose="020B0604020202020204" pitchFamily="34" charset="0"/>
              </a:rPr>
              <a:t>ĐỀ XUẤT </a:t>
            </a:r>
          </a:p>
          <a:p>
            <a:r>
              <a:rPr lang="en-US" sz="2400" dirty="0">
                <a:latin typeface="Roboto" panose="02000000000000000000" pitchFamily="2" charset="0"/>
                <a:ea typeface="Roboto" panose="02000000000000000000" pitchFamily="2" charset="0"/>
                <a:cs typeface="Arial" panose="020B0604020202020204" pitchFamily="34" charset="0"/>
              </a:rPr>
              <a:t>LỘ TRÌNH </a:t>
            </a:r>
          </a:p>
          <a:p>
            <a:r>
              <a:rPr lang="en-US" sz="2400" dirty="0">
                <a:latin typeface="Roboto" panose="02000000000000000000" pitchFamily="2" charset="0"/>
                <a:ea typeface="Roboto" panose="02000000000000000000" pitchFamily="2" charset="0"/>
                <a:cs typeface="Arial" panose="020B0604020202020204" pitchFamily="34" charset="0"/>
              </a:rPr>
              <a:t>TRIỂN KHAI</a:t>
            </a:r>
            <a:endParaRPr lang="vi-VN" sz="2400" dirty="0">
              <a:latin typeface="Roboto" panose="02000000000000000000" pitchFamily="2" charset="0"/>
              <a:ea typeface="Roboto" panose="02000000000000000000" pitchFamily="2" charset="0"/>
              <a:cs typeface="Arial" panose="020B0604020202020204" pitchFamily="34" charset="0"/>
            </a:endParaRPr>
          </a:p>
          <a:p>
            <a:r>
              <a:rPr lang="vi-VN" sz="2400" dirty="0">
                <a:latin typeface="Roboto" panose="02000000000000000000" pitchFamily="2" charset="0"/>
                <a:ea typeface="Roboto" panose="02000000000000000000" pitchFamily="2" charset="0"/>
                <a:cs typeface="Arial" panose="020B0604020202020204" pitchFamily="34" charset="0"/>
              </a:rPr>
              <a:t>TẠI NAM ĐỊNH</a:t>
            </a:r>
            <a:endParaRPr lang="en-US" sz="2400" dirty="0">
              <a:latin typeface="Roboto" panose="02000000000000000000" pitchFamily="2" charset="0"/>
              <a:ea typeface="Roboto" panose="02000000000000000000" pitchFamily="2" charset="0"/>
              <a:cs typeface="Arial" panose="020B0604020202020204" pitchFamily="34" charset="0"/>
            </a:endParaRPr>
          </a:p>
        </p:txBody>
      </p:sp>
      <p:pic>
        <p:nvPicPr>
          <p:cNvPr id="2" name="Graphic 1">
            <a:extLst>
              <a:ext uri="{FF2B5EF4-FFF2-40B4-BE49-F238E27FC236}">
                <a16:creationId xmlns:a16="http://schemas.microsoft.com/office/drawing/2014/main" id="{25437EA1-F644-76A0-5757-F7D91317EF6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4063" y="1877752"/>
            <a:ext cx="2894439" cy="3457246"/>
          </a:xfrm>
          <a:prstGeom prst="rect">
            <a:avLst/>
          </a:prstGeom>
        </p:spPr>
      </p:pic>
      <p:sp>
        <p:nvSpPr>
          <p:cNvPr id="4" name="TextBox 6">
            <a:extLst>
              <a:ext uri="{FF2B5EF4-FFF2-40B4-BE49-F238E27FC236}">
                <a16:creationId xmlns:a16="http://schemas.microsoft.com/office/drawing/2014/main" id="{8F144EE9-71CC-8AF1-5EA3-415E44B867BB}"/>
              </a:ext>
            </a:extLst>
          </p:cNvPr>
          <p:cNvSpPr txBox="1"/>
          <p:nvPr/>
        </p:nvSpPr>
        <p:spPr>
          <a:xfrm>
            <a:off x="929256" y="3114422"/>
            <a:ext cx="2668452" cy="1015663"/>
          </a:xfrm>
          <a:prstGeom prst="rect">
            <a:avLst/>
          </a:prstGeom>
          <a:noFill/>
        </p:spPr>
        <p:txBody>
          <a:bodyPr wrap="square" rtlCol="0">
            <a:spAutoFit/>
          </a:bodyPr>
          <a:lstStyle/>
          <a:p>
            <a:pPr algn="ctr" defTabSz="1632753"/>
            <a:r>
              <a:rPr lang="en-US" sz="2000" b="1" dirty="0">
                <a:solidFill>
                  <a:schemeClr val="bg1"/>
                </a:solidFill>
                <a:latin typeface="Arial" panose="020B0604020202020204" pitchFamily="34" charset="0"/>
                <a:ea typeface="Tahoma" panose="020B0604030504040204" pitchFamily="34" charset="0"/>
                <a:cs typeface="Arial" panose="020B0604020202020204" pitchFamily="34" charset="0"/>
              </a:rPr>
              <a:t>TỔNG QUAN CHUYỂN ĐỔI SỐ NGÀNH GIÁO DỤC</a:t>
            </a:r>
          </a:p>
        </p:txBody>
      </p:sp>
      <p:pic>
        <p:nvPicPr>
          <p:cNvPr id="5" name="Graphic 9" descr="Badge 1 with solid fill">
            <a:extLst>
              <a:ext uri="{FF2B5EF4-FFF2-40B4-BE49-F238E27FC236}">
                <a16:creationId xmlns:a16="http://schemas.microsoft.com/office/drawing/2014/main" id="{7FC9576B-794D-2BCD-34F3-C8C1C92A19B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793672" y="1950302"/>
            <a:ext cx="866673" cy="866673"/>
          </a:xfrm>
          <a:prstGeom prst="rect">
            <a:avLst/>
          </a:prstGeom>
        </p:spPr>
      </p:pic>
    </p:spTree>
    <p:extLst>
      <p:ext uri="{BB962C8B-B14F-4D97-AF65-F5344CB8AC3E}">
        <p14:creationId xmlns:p14="http://schemas.microsoft.com/office/powerpoint/2010/main" val="4056149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51521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2133600" y="304800"/>
            <a:ext cx="8839200" cy="523220"/>
          </a:xfrm>
          <a:prstGeom prst="rect">
            <a:avLst/>
          </a:prstGeom>
          <a:noFill/>
        </p:spPr>
        <p:txBody>
          <a:bodyPr wrap="square" rtlCol="0">
            <a:spAutoFit/>
          </a:bodyPr>
          <a:lstStyle/>
          <a:p>
            <a:pPr algn="ctr" defTabSz="1632753"/>
            <a:r>
              <a:rPr lang="en-US" sz="2800" b="1">
                <a:solidFill>
                  <a:srgbClr val="0070C0"/>
                </a:solidFill>
                <a:latin typeface="Roboto" panose="02000000000000000000" pitchFamily="2" charset="0"/>
                <a:ea typeface="Roboto" panose="02000000000000000000" pitchFamily="2" charset="0"/>
                <a:cs typeface="Arial" panose="020B0604020202020204" pitchFamily="34" charset="0"/>
              </a:rPr>
              <a:t>ĐỀ XUẤT TRIỂN KHAI</a:t>
            </a:r>
            <a:endPar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1E0485DB-3072-FC3B-3BD1-E3CFB19EF48C}"/>
              </a:ext>
            </a:extLst>
          </p:cNvPr>
          <p:cNvSpPr txBox="1"/>
          <p:nvPr/>
        </p:nvSpPr>
        <p:spPr>
          <a:xfrm>
            <a:off x="457200" y="1267361"/>
            <a:ext cx="8915400" cy="1323439"/>
          </a:xfrm>
          <a:prstGeom prst="rect">
            <a:avLst/>
          </a:prstGeom>
          <a:noFill/>
        </p:spPr>
        <p:txBody>
          <a:bodyPr wrap="square" rtlCol="0">
            <a:spAutoFit/>
          </a:bodyPr>
          <a:lstStyle/>
          <a:p>
            <a:pPr defTabSz="1632753"/>
            <a:r>
              <a:rPr lang="en-US" sz="2000" b="1">
                <a:solidFill>
                  <a:srgbClr val="FF0000"/>
                </a:solidFill>
                <a:latin typeface="Roboto" panose="02000000000000000000" pitchFamily="2" charset="0"/>
                <a:ea typeface="Roboto" panose="02000000000000000000" pitchFamily="2" charset="0"/>
                <a:cs typeface="Arial" panose="020B0604020202020204" pitchFamily="34" charset="0"/>
              </a:rPr>
              <a:t>1. CHUYỂN ĐỔI SỐ TRONG DẠY HỌC</a:t>
            </a:r>
          </a:p>
          <a:p>
            <a:pPr defTabSz="1632753"/>
            <a:r>
              <a:rPr lang="en-US" sz="2000">
                <a:solidFill>
                  <a:srgbClr val="0070C0"/>
                </a:solidFill>
                <a:latin typeface="Roboto" panose="02000000000000000000" pitchFamily="2" charset="0"/>
                <a:ea typeface="Roboto" panose="02000000000000000000" pitchFamily="2" charset="0"/>
                <a:cs typeface="Arial" panose="020B0604020202020204" pitchFamily="34" charset="0"/>
              </a:rPr>
              <a:t>       - Phần mềm học tập trực tuyến</a:t>
            </a:r>
          </a:p>
          <a:p>
            <a:pPr defTabSz="1632753"/>
            <a:r>
              <a:rPr lang="en-US" sz="2000">
                <a:solidFill>
                  <a:srgbClr val="0070C0"/>
                </a:solidFill>
                <a:latin typeface="Roboto" panose="02000000000000000000" pitchFamily="2" charset="0"/>
                <a:ea typeface="Roboto" panose="02000000000000000000" pitchFamily="2" charset="0"/>
                <a:cs typeface="Arial" panose="020B0604020202020204" pitchFamily="34" charset="0"/>
              </a:rPr>
              <a:t>       - Phần mềm soạn bài giảng điện tử</a:t>
            </a:r>
          </a:p>
          <a:p>
            <a:pPr defTabSz="1632753"/>
            <a:r>
              <a:rPr lang="en-US" sz="2000">
                <a:solidFill>
                  <a:srgbClr val="0070C0"/>
                </a:solidFill>
                <a:latin typeface="Roboto" panose="02000000000000000000" pitchFamily="2" charset="0"/>
                <a:ea typeface="Roboto" panose="02000000000000000000" pitchFamily="2" charset="0"/>
                <a:cs typeface="Arial" panose="020B0604020202020204" pitchFamily="34" charset="0"/>
              </a:rPr>
              <a:t>       - Phần mềm bồi dưỡng giáo viên</a:t>
            </a:r>
            <a:endParaRPr lang="en-US" sz="2000" dirty="0">
              <a:solidFill>
                <a:srgbClr val="0070C0"/>
              </a:solidFill>
              <a:latin typeface="Roboto" panose="02000000000000000000" pitchFamily="2" charset="0"/>
              <a:ea typeface="Roboto"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1E0485DB-3072-FC3B-3BD1-E3CFB19EF48C}"/>
              </a:ext>
            </a:extLst>
          </p:cNvPr>
          <p:cNvSpPr txBox="1"/>
          <p:nvPr/>
        </p:nvSpPr>
        <p:spPr>
          <a:xfrm>
            <a:off x="457200" y="2743200"/>
            <a:ext cx="8915400" cy="2246769"/>
          </a:xfrm>
          <a:prstGeom prst="rect">
            <a:avLst/>
          </a:prstGeom>
          <a:noFill/>
        </p:spPr>
        <p:txBody>
          <a:bodyPr wrap="square" rtlCol="0">
            <a:spAutoFit/>
          </a:bodyPr>
          <a:lstStyle/>
          <a:p>
            <a:pPr defTabSz="1632753"/>
            <a:r>
              <a:rPr lang="en-US" sz="2000" b="1">
                <a:solidFill>
                  <a:srgbClr val="FF0000"/>
                </a:solidFill>
                <a:latin typeface="Roboto" panose="02000000000000000000" pitchFamily="2" charset="0"/>
                <a:ea typeface="Roboto" panose="02000000000000000000" pitchFamily="2" charset="0"/>
                <a:cs typeface="Arial" panose="020B0604020202020204" pitchFamily="34" charset="0"/>
              </a:rPr>
              <a:t>2. CHUYỂN ĐỔI SỐ TRONG QUẢN TRỊ</a:t>
            </a:r>
          </a:p>
          <a:p>
            <a:pPr defTabSz="1632753"/>
            <a:r>
              <a:rPr lang="en-US" sz="2000">
                <a:solidFill>
                  <a:srgbClr val="0070C0"/>
                </a:solidFill>
                <a:latin typeface="Roboto" panose="02000000000000000000" pitchFamily="2" charset="0"/>
                <a:ea typeface="Roboto" panose="02000000000000000000" pitchFamily="2" charset="0"/>
                <a:cs typeface="Arial" panose="020B0604020202020204" pitchFamily="34" charset="0"/>
              </a:rPr>
              <a:t>       - App kết nối gia đình và nhà trường</a:t>
            </a:r>
          </a:p>
          <a:p>
            <a:pPr defTabSz="1632753"/>
            <a:r>
              <a:rPr lang="en-US" sz="2000">
                <a:solidFill>
                  <a:srgbClr val="0070C0"/>
                </a:solidFill>
                <a:latin typeface="Roboto" panose="02000000000000000000" pitchFamily="2" charset="0"/>
                <a:ea typeface="Roboto" panose="02000000000000000000" pitchFamily="2" charset="0"/>
                <a:cs typeface="Arial" panose="020B0604020202020204" pitchFamily="34" charset="0"/>
              </a:rPr>
              <a:t>       - Phần mềm Hồ sơ sổ sách giáo dục </a:t>
            </a:r>
          </a:p>
          <a:p>
            <a:pPr defTabSz="1632753"/>
            <a:r>
              <a:rPr lang="en-US" sz="2000">
                <a:solidFill>
                  <a:srgbClr val="0070C0"/>
                </a:solidFill>
                <a:latin typeface="Roboto" panose="02000000000000000000" pitchFamily="2" charset="0"/>
                <a:ea typeface="Roboto" panose="02000000000000000000" pitchFamily="2" charset="0"/>
                <a:cs typeface="Arial" panose="020B0604020202020204" pitchFamily="34" charset="0"/>
              </a:rPr>
              <a:t>       - Phần mềm Học bạ số</a:t>
            </a:r>
          </a:p>
          <a:p>
            <a:pPr defTabSz="1632753"/>
            <a:r>
              <a:rPr lang="en-US" sz="2000">
                <a:solidFill>
                  <a:srgbClr val="0070C0"/>
                </a:solidFill>
                <a:latin typeface="Roboto" panose="02000000000000000000" pitchFamily="2" charset="0"/>
                <a:ea typeface="Roboto" panose="02000000000000000000" pitchFamily="2" charset="0"/>
                <a:cs typeface="Arial" panose="020B0604020202020204" pitchFamily="34" charset="0"/>
              </a:rPr>
              <a:t>       - Phần mềm Thư viện số</a:t>
            </a:r>
          </a:p>
          <a:p>
            <a:pPr defTabSz="1632753"/>
            <a:r>
              <a:rPr lang="en-US" sz="2000">
                <a:solidFill>
                  <a:srgbClr val="0070C0"/>
                </a:solidFill>
                <a:latin typeface="Roboto" panose="02000000000000000000" pitchFamily="2" charset="0"/>
                <a:ea typeface="Roboto" panose="02000000000000000000" pitchFamily="2" charset="0"/>
                <a:cs typeface="Arial" panose="020B0604020202020204" pitchFamily="34" charset="0"/>
              </a:rPr>
              <a:t>       - Phần mềm Tuyển sinh đầu cấp</a:t>
            </a:r>
          </a:p>
          <a:p>
            <a:pPr defTabSz="1632753"/>
            <a:r>
              <a:rPr lang="en-US" sz="2000">
                <a:solidFill>
                  <a:srgbClr val="0070C0"/>
                </a:solidFill>
                <a:latin typeface="Roboto" panose="02000000000000000000" pitchFamily="2" charset="0"/>
                <a:ea typeface="Roboto" panose="02000000000000000000" pitchFamily="2" charset="0"/>
                <a:cs typeface="Arial" panose="020B0604020202020204" pitchFamily="34" charset="0"/>
              </a:rPr>
              <a:t>       - Chữ ký số</a:t>
            </a:r>
          </a:p>
        </p:txBody>
      </p:sp>
      <p:sp>
        <p:nvSpPr>
          <p:cNvPr id="9" name="TextBox 8">
            <a:extLst>
              <a:ext uri="{FF2B5EF4-FFF2-40B4-BE49-F238E27FC236}">
                <a16:creationId xmlns:a16="http://schemas.microsoft.com/office/drawing/2014/main" id="{1E0485DB-3072-FC3B-3BD1-E3CFB19EF48C}"/>
              </a:ext>
            </a:extLst>
          </p:cNvPr>
          <p:cNvSpPr txBox="1"/>
          <p:nvPr/>
        </p:nvSpPr>
        <p:spPr>
          <a:xfrm>
            <a:off x="457200" y="5074384"/>
            <a:ext cx="10820400" cy="1631216"/>
          </a:xfrm>
          <a:prstGeom prst="rect">
            <a:avLst/>
          </a:prstGeom>
          <a:noFill/>
        </p:spPr>
        <p:txBody>
          <a:bodyPr wrap="square" rtlCol="0">
            <a:spAutoFit/>
          </a:bodyPr>
          <a:lstStyle/>
          <a:p>
            <a:pPr defTabSz="1632753"/>
            <a:r>
              <a:rPr lang="en-US" sz="2000" b="1">
                <a:solidFill>
                  <a:srgbClr val="FF0000"/>
                </a:solidFill>
                <a:latin typeface="Roboto" panose="02000000000000000000" pitchFamily="2" charset="0"/>
                <a:ea typeface="Roboto" panose="02000000000000000000" pitchFamily="2" charset="0"/>
                <a:cs typeface="Arial" panose="020B0604020202020204" pitchFamily="34" charset="0"/>
              </a:rPr>
              <a:t>3. TRIỂN KHAI HẠ TẦNG CNTT</a:t>
            </a:r>
          </a:p>
          <a:p>
            <a:pPr defTabSz="1632753"/>
            <a:r>
              <a:rPr lang="en-US" sz="2000">
                <a:solidFill>
                  <a:srgbClr val="0070C0"/>
                </a:solidFill>
                <a:latin typeface="Roboto" panose="02000000000000000000" pitchFamily="2" charset="0"/>
                <a:ea typeface="Roboto" panose="02000000000000000000" pitchFamily="2" charset="0"/>
                <a:cs typeface="Arial" panose="020B0604020202020204" pitchFamily="34" charset="0"/>
              </a:rPr>
              <a:t>       - Cung cấp đ</a:t>
            </a:r>
            <a:r>
              <a:rPr lang="vi-VN" sz="2000">
                <a:solidFill>
                  <a:srgbClr val="0070C0"/>
                </a:solidFill>
                <a:latin typeface="Roboto" panose="02000000000000000000" pitchFamily="2" charset="0"/>
                <a:ea typeface="Roboto" panose="02000000000000000000" pitchFamily="2" charset="0"/>
                <a:cs typeface="Arial" panose="020B0604020202020204" pitchFamily="34" charset="0"/>
              </a:rPr>
              <a:t>ườ</a:t>
            </a:r>
            <a:r>
              <a:rPr lang="en-US" sz="2000">
                <a:solidFill>
                  <a:srgbClr val="0070C0"/>
                </a:solidFill>
                <a:latin typeface="Roboto" panose="02000000000000000000" pitchFamily="2" charset="0"/>
                <a:ea typeface="Roboto" panose="02000000000000000000" pitchFamily="2" charset="0"/>
                <a:cs typeface="Arial" panose="020B0604020202020204" pitchFamily="34" charset="0"/>
              </a:rPr>
              <a:t>ng truyền Internet cáp quang tốc độ cao</a:t>
            </a:r>
          </a:p>
          <a:p>
            <a:pPr defTabSz="1632753"/>
            <a:r>
              <a:rPr lang="en-US" sz="2000">
                <a:solidFill>
                  <a:srgbClr val="0070C0"/>
                </a:solidFill>
                <a:latin typeface="Roboto" panose="02000000000000000000" pitchFamily="2" charset="0"/>
                <a:ea typeface="Roboto" panose="02000000000000000000" pitchFamily="2" charset="0"/>
                <a:cs typeface="Arial" panose="020B0604020202020204" pitchFamily="34" charset="0"/>
              </a:rPr>
              <a:t>       - Tư vấn lắp đặt hệ thống mạng LAN, Wifi</a:t>
            </a:r>
          </a:p>
          <a:p>
            <a:pPr defTabSz="1632753"/>
            <a:r>
              <a:rPr lang="en-US" sz="2000">
                <a:solidFill>
                  <a:srgbClr val="0070C0"/>
                </a:solidFill>
                <a:latin typeface="Roboto" panose="02000000000000000000" pitchFamily="2" charset="0"/>
                <a:ea typeface="Roboto" panose="02000000000000000000" pitchFamily="2" charset="0"/>
                <a:cs typeface="Arial" panose="020B0604020202020204" pitchFamily="34" charset="0"/>
              </a:rPr>
              <a:t>       - Cung cấp các thiết bị CNTT </a:t>
            </a:r>
            <a:r>
              <a:rPr lang="en-US" sz="2000" i="1">
                <a:solidFill>
                  <a:srgbClr val="0070C0"/>
                </a:solidFill>
                <a:latin typeface="Roboto" panose="02000000000000000000" pitchFamily="2" charset="0"/>
                <a:ea typeface="Roboto" panose="02000000000000000000" pitchFamily="2" charset="0"/>
                <a:cs typeface="Arial" panose="020B0604020202020204" pitchFamily="34" charset="0"/>
              </a:rPr>
              <a:t>(Máy tính, máy in, scan, tivi thông minh, màn hình tương tác, màn hình LED, thiết bị điểm danh thông minh, lớp học thông minh, phòng studio,…) </a:t>
            </a:r>
            <a:endParaRPr lang="en-US" sz="2000" i="1" dirty="0">
              <a:solidFill>
                <a:srgbClr val="0070C0"/>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313595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51521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2133600" y="304800"/>
            <a:ext cx="8839200" cy="523220"/>
          </a:xfrm>
          <a:prstGeom prst="rect">
            <a:avLst/>
          </a:prstGeom>
          <a:noFill/>
        </p:spPr>
        <p:txBody>
          <a:bodyPr wrap="square" rtlCol="0">
            <a:spAutoFit/>
          </a:bodyPr>
          <a:lstStyle/>
          <a:p>
            <a:pPr algn="ctr" defTabSz="1632753"/>
            <a:r>
              <a:rPr lang="en-US" sz="2800" b="1">
                <a:solidFill>
                  <a:srgbClr val="0070C0"/>
                </a:solidFill>
                <a:latin typeface="Roboto" panose="02000000000000000000" pitchFamily="2" charset="0"/>
                <a:ea typeface="Roboto" panose="02000000000000000000" pitchFamily="2" charset="0"/>
                <a:cs typeface="Arial" panose="020B0604020202020204" pitchFamily="34" charset="0"/>
              </a:rPr>
              <a:t>ĐỀ XUẤT TRIỂN KHAI</a:t>
            </a:r>
            <a:endPar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endParaRPr>
          </a:p>
        </p:txBody>
      </p:sp>
      <p:pic>
        <p:nvPicPr>
          <p:cNvPr id="10" name="Picture 9">
            <a:extLst>
              <a:ext uri="{FF2B5EF4-FFF2-40B4-BE49-F238E27FC236}">
                <a16:creationId xmlns:a16="http://schemas.microsoft.com/office/drawing/2014/main" id="{FA94EA8C-9E55-D807-9EF8-269D0C18F593}"/>
              </a:ext>
            </a:extLst>
          </p:cNvPr>
          <p:cNvPicPr>
            <a:picLocks noChangeAspect="1"/>
          </p:cNvPicPr>
          <p:nvPr/>
        </p:nvPicPr>
        <p:blipFill>
          <a:blip r:embed="rId5"/>
          <a:stretch>
            <a:fillRect/>
          </a:stretch>
        </p:blipFill>
        <p:spPr>
          <a:xfrm>
            <a:off x="304800" y="1227935"/>
            <a:ext cx="11582400" cy="5096665"/>
          </a:xfrm>
          <a:prstGeom prst="rect">
            <a:avLst/>
          </a:prstGeom>
        </p:spPr>
      </p:pic>
    </p:spTree>
    <p:extLst>
      <p:ext uri="{BB962C8B-B14F-4D97-AF65-F5344CB8AC3E}">
        <p14:creationId xmlns:p14="http://schemas.microsoft.com/office/powerpoint/2010/main" val="3486614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51521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2057400" y="304800"/>
            <a:ext cx="8915400" cy="523220"/>
          </a:xfrm>
          <a:prstGeom prst="rect">
            <a:avLst/>
          </a:prstGeom>
          <a:noFill/>
        </p:spPr>
        <p:txBody>
          <a:bodyPr wrap="square" rtlCol="0">
            <a:spAutoFit/>
          </a:bodyPr>
          <a:lstStyle/>
          <a:p>
            <a:pPr algn="ctr" defTabSz="1632753"/>
            <a:r>
              <a:rPr lang="en-US" sz="2800" b="1">
                <a:solidFill>
                  <a:srgbClr val="0070C0"/>
                </a:solidFill>
                <a:latin typeface="Roboto" panose="02000000000000000000" pitchFamily="2" charset="0"/>
                <a:ea typeface="Roboto" panose="02000000000000000000" pitchFamily="2" charset="0"/>
                <a:cs typeface="Arial" panose="020B0604020202020204" pitchFamily="34" charset="0"/>
              </a:rPr>
              <a:t>3. CAM KẾT</a:t>
            </a:r>
            <a:endPar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endParaRPr>
          </a:p>
        </p:txBody>
      </p:sp>
      <p:pic>
        <p:nvPicPr>
          <p:cNvPr id="10" name="Graphic 6">
            <a:extLst>
              <a:ext uri="{FF2B5EF4-FFF2-40B4-BE49-F238E27FC236}">
                <a16:creationId xmlns:a16="http://schemas.microsoft.com/office/drawing/2014/main" id="{06C1BEC8-905D-E983-9790-B391876778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0600" y="1642447"/>
            <a:ext cx="3093141" cy="3477128"/>
          </a:xfrm>
          <a:prstGeom prst="rect">
            <a:avLst/>
          </a:prstGeom>
        </p:spPr>
      </p:pic>
      <p:sp>
        <p:nvSpPr>
          <p:cNvPr id="11" name="TextBox 52">
            <a:extLst>
              <a:ext uri="{FF2B5EF4-FFF2-40B4-BE49-F238E27FC236}">
                <a16:creationId xmlns:a16="http://schemas.microsoft.com/office/drawing/2014/main" id="{811EC199-1890-08E3-2AB0-268EECA31DCF}"/>
              </a:ext>
            </a:extLst>
          </p:cNvPr>
          <p:cNvSpPr txBox="1"/>
          <p:nvPr/>
        </p:nvSpPr>
        <p:spPr>
          <a:xfrm>
            <a:off x="4817871" y="2785825"/>
            <a:ext cx="3058598" cy="1384995"/>
          </a:xfrm>
          <a:prstGeom prst="rect">
            <a:avLst/>
          </a:prstGeom>
          <a:noFill/>
        </p:spPr>
        <p:txBody>
          <a:bodyPr wrap="square" rtlCol="0">
            <a:spAutoFit/>
          </a:bodyPr>
          <a:lstStyle>
            <a:defPPr>
              <a:defRPr lang="en-US"/>
            </a:defPPr>
            <a:lvl1pPr algn="ctr" defTabSz="1632753">
              <a:defRPr sz="2000" b="1">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r>
              <a:rPr lang="en-US" sz="2800">
                <a:latin typeface="Roboto" panose="02000000000000000000" pitchFamily="2" charset="0"/>
                <a:ea typeface="Roboto" panose="02000000000000000000" pitchFamily="2" charset="0"/>
                <a:cs typeface="Arial" panose="020B0604020202020204" pitchFamily="34" charset="0"/>
              </a:rPr>
              <a:t>CAM KẾT TRIỂN KHAI CỦA VIETTEL - VNPT</a:t>
            </a:r>
            <a:endParaRPr lang="en-US" sz="2800" dirty="0">
              <a:latin typeface="Roboto" panose="02000000000000000000" pitchFamily="2" charset="0"/>
              <a:ea typeface="Roboto" panose="02000000000000000000" pitchFamily="2" charset="0"/>
              <a:cs typeface="Arial" panose="020B0604020202020204" pitchFamily="34" charset="0"/>
            </a:endParaRPr>
          </a:p>
        </p:txBody>
      </p:sp>
      <p:pic>
        <p:nvPicPr>
          <p:cNvPr id="12" name="Graphic 19" descr="Badge 3 with solid fill">
            <a:extLst>
              <a:ext uri="{FF2B5EF4-FFF2-40B4-BE49-F238E27FC236}">
                <a16:creationId xmlns:a16="http://schemas.microsoft.com/office/drawing/2014/main" id="{478ADC19-74D7-9D38-BA6D-EF0C6496F18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95908" y="1709059"/>
            <a:ext cx="866674" cy="866674"/>
          </a:xfrm>
          <a:prstGeom prst="rect">
            <a:avLst/>
          </a:prstGeom>
        </p:spPr>
      </p:pic>
    </p:spTree>
    <p:extLst>
      <p:ext uri="{BB962C8B-B14F-4D97-AF65-F5344CB8AC3E}">
        <p14:creationId xmlns:p14="http://schemas.microsoft.com/office/powerpoint/2010/main" val="1166061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21041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2133600" y="304800"/>
            <a:ext cx="8839200" cy="523220"/>
          </a:xfrm>
          <a:prstGeom prst="rect">
            <a:avLst/>
          </a:prstGeom>
          <a:noFill/>
        </p:spPr>
        <p:txBody>
          <a:bodyPr wrap="square" rtlCol="0">
            <a:spAutoFit/>
          </a:bodyPr>
          <a:lstStyle/>
          <a:p>
            <a:pPr algn="ctr" defTabSz="1632753"/>
            <a:r>
              <a:rPr lang="en-US" sz="2800" b="1">
                <a:solidFill>
                  <a:srgbClr val="0070C0"/>
                </a:solidFill>
                <a:latin typeface="Roboto" panose="02000000000000000000" pitchFamily="2" charset="0"/>
                <a:ea typeface="Roboto" panose="02000000000000000000" pitchFamily="2" charset="0"/>
                <a:cs typeface="Arial" panose="020B0604020202020204" pitchFamily="34" charset="0"/>
              </a:rPr>
              <a:t>CAM KẾT TRIỂN KHAI CỦA VIETTEL - VNPT</a:t>
            </a:r>
            <a:endPar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275" y="1223962"/>
            <a:ext cx="11040021" cy="4948238"/>
          </a:xfrm>
          <a:prstGeom prst="rect">
            <a:avLst/>
          </a:prstGeom>
        </p:spPr>
      </p:pic>
      <p:sp>
        <p:nvSpPr>
          <p:cNvPr id="4" name="TextBox 3"/>
          <p:cNvSpPr txBox="1"/>
          <p:nvPr/>
        </p:nvSpPr>
        <p:spPr>
          <a:xfrm>
            <a:off x="2496312" y="1362670"/>
            <a:ext cx="8915400" cy="923330"/>
          </a:xfrm>
          <a:prstGeom prst="rect">
            <a:avLst/>
          </a:prstGeom>
          <a:noFill/>
        </p:spPr>
        <p:txBody>
          <a:bodyPr wrap="square" rtlCol="0">
            <a:spAutoFit/>
          </a:bodyPr>
          <a:lstStyle/>
          <a:p>
            <a:pPr algn="just"/>
            <a:r>
              <a:rPr lang="en-US" b="1">
                <a:solidFill>
                  <a:schemeClr val="bg1"/>
                </a:solidFill>
                <a:latin typeface="Roboto" panose="02000000000000000000" pitchFamily="2" charset="0"/>
                <a:ea typeface="Roboto" panose="02000000000000000000" pitchFamily="2" charset="0"/>
              </a:rPr>
              <a:t>Viettel – VNPT </a:t>
            </a:r>
            <a:r>
              <a:rPr lang="vi-VN" b="1">
                <a:solidFill>
                  <a:schemeClr val="bg1"/>
                </a:solidFill>
                <a:latin typeface="Roboto" panose="02000000000000000000" pitchFamily="2" charset="0"/>
                <a:ea typeface="Roboto" panose="02000000000000000000" pitchFamily="2" charset="0"/>
              </a:rPr>
              <a:t>liên tục phát triển, hoàn thiện </a:t>
            </a:r>
            <a:r>
              <a:rPr lang="vi-VN">
                <a:solidFill>
                  <a:schemeClr val="bg1"/>
                </a:solidFill>
                <a:latin typeface="Roboto" panose="02000000000000000000" pitchFamily="2" charset="0"/>
                <a:ea typeface="Roboto" panose="02000000000000000000" pitchFamily="2" charset="0"/>
              </a:rPr>
              <a:t>giải pháp, </a:t>
            </a:r>
            <a:r>
              <a:rPr lang="vi-VN" b="1">
                <a:solidFill>
                  <a:schemeClr val="bg1"/>
                </a:solidFill>
                <a:latin typeface="Roboto" panose="02000000000000000000" pitchFamily="2" charset="0"/>
                <a:ea typeface="Roboto" panose="02000000000000000000" pitchFamily="2" charset="0"/>
              </a:rPr>
              <a:t>đáp ứng </a:t>
            </a:r>
            <a:r>
              <a:rPr lang="vi-VN">
                <a:solidFill>
                  <a:schemeClr val="bg1"/>
                </a:solidFill>
                <a:latin typeface="Roboto" panose="02000000000000000000" pitchFamily="2" charset="0"/>
                <a:ea typeface="Roboto" panose="02000000000000000000" pitchFamily="2" charset="0"/>
              </a:rPr>
              <a:t>các yêu cầu mới từ Bộ GDĐT,</a:t>
            </a:r>
            <a:r>
              <a:rPr lang="en-US">
                <a:solidFill>
                  <a:schemeClr val="bg1"/>
                </a:solidFill>
                <a:latin typeface="Roboto" panose="02000000000000000000" pitchFamily="2" charset="0"/>
                <a:ea typeface="Roboto" panose="02000000000000000000" pitchFamily="2" charset="0"/>
              </a:rPr>
              <a:t> </a:t>
            </a:r>
            <a:r>
              <a:rPr lang="vi-VN">
                <a:solidFill>
                  <a:schemeClr val="bg1"/>
                </a:solidFill>
                <a:latin typeface="Roboto" panose="02000000000000000000" pitchFamily="2" charset="0"/>
                <a:ea typeface="Roboto" panose="02000000000000000000" pitchFamily="2" charset="0"/>
              </a:rPr>
              <a:t>các Sở GDĐT và các CSGD, luôn đảm bảo lấy HS và GV làm trung tâm chuyển số</a:t>
            </a:r>
            <a:r>
              <a:rPr lang="en-US">
                <a:solidFill>
                  <a:schemeClr val="bg1"/>
                </a:solidFill>
                <a:latin typeface="Roboto" panose="02000000000000000000" pitchFamily="2" charset="0"/>
                <a:ea typeface="Roboto" panose="02000000000000000000" pitchFamily="2" charset="0"/>
              </a:rPr>
              <a:t> trong giáo dục</a:t>
            </a:r>
            <a:r>
              <a:rPr lang="vi-VN">
                <a:solidFill>
                  <a:schemeClr val="bg1"/>
                </a:solidFill>
                <a:latin typeface="Roboto" panose="02000000000000000000" pitchFamily="2" charset="0"/>
                <a:ea typeface="Roboto" panose="02000000000000000000" pitchFamily="2" charset="0"/>
              </a:rPr>
              <a:t> </a:t>
            </a:r>
            <a:endParaRPr lang="en-US">
              <a:solidFill>
                <a:schemeClr val="bg1"/>
              </a:solidFill>
              <a:latin typeface="Roboto" panose="02000000000000000000" pitchFamily="2" charset="0"/>
              <a:ea typeface="Roboto" panose="02000000000000000000" pitchFamily="2" charset="0"/>
            </a:endParaRPr>
          </a:p>
        </p:txBody>
      </p:sp>
      <p:sp>
        <p:nvSpPr>
          <p:cNvPr id="8" name="TextBox 7"/>
          <p:cNvSpPr txBox="1"/>
          <p:nvPr/>
        </p:nvSpPr>
        <p:spPr>
          <a:xfrm>
            <a:off x="2496312" y="2630269"/>
            <a:ext cx="8915400" cy="646331"/>
          </a:xfrm>
          <a:prstGeom prst="rect">
            <a:avLst/>
          </a:prstGeom>
          <a:noFill/>
        </p:spPr>
        <p:txBody>
          <a:bodyPr wrap="square" rtlCol="0">
            <a:spAutoFit/>
          </a:bodyPr>
          <a:lstStyle/>
          <a:p>
            <a:pPr algn="just"/>
            <a:r>
              <a:rPr lang="en-US" b="1">
                <a:solidFill>
                  <a:schemeClr val="bg1"/>
                </a:solidFill>
                <a:latin typeface="Roboto" panose="02000000000000000000" pitchFamily="2" charset="0"/>
                <a:ea typeface="Roboto" panose="02000000000000000000" pitchFamily="2" charset="0"/>
              </a:rPr>
              <a:t>Viettel – VNPT </a:t>
            </a:r>
            <a:r>
              <a:rPr lang="vi-VN">
                <a:solidFill>
                  <a:schemeClr val="bg1"/>
                </a:solidFill>
                <a:latin typeface="Roboto" panose="02000000000000000000" pitchFamily="2" charset="0"/>
                <a:ea typeface="Roboto" panose="02000000000000000000" pitchFamily="2" charset="0"/>
              </a:rPr>
              <a:t>luôn có </a:t>
            </a:r>
            <a:r>
              <a:rPr lang="vi-VN" b="1">
                <a:solidFill>
                  <a:schemeClr val="bg1"/>
                </a:solidFill>
                <a:latin typeface="Roboto" panose="02000000000000000000" pitchFamily="2" charset="0"/>
                <a:ea typeface="Roboto" panose="02000000000000000000" pitchFamily="2" charset="0"/>
              </a:rPr>
              <a:t>chính sách ưu đãi </a:t>
            </a:r>
            <a:r>
              <a:rPr lang="vi-VN">
                <a:solidFill>
                  <a:schemeClr val="bg1"/>
                </a:solidFill>
                <a:latin typeface="Roboto" panose="02000000000000000000" pitchFamily="2" charset="0"/>
                <a:ea typeface="Roboto" panose="02000000000000000000" pitchFamily="2" charset="0"/>
              </a:rPr>
              <a:t>cho các cơ quan quản lý và cơ sở giáo</a:t>
            </a:r>
            <a:r>
              <a:rPr lang="en-US">
                <a:solidFill>
                  <a:schemeClr val="bg1"/>
                </a:solidFill>
                <a:latin typeface="Roboto" panose="02000000000000000000" pitchFamily="2" charset="0"/>
                <a:ea typeface="Roboto" panose="02000000000000000000" pitchFamily="2" charset="0"/>
              </a:rPr>
              <a:t> </a:t>
            </a:r>
            <a:r>
              <a:rPr lang="vi-VN">
                <a:solidFill>
                  <a:schemeClr val="bg1"/>
                </a:solidFill>
                <a:latin typeface="Roboto" panose="02000000000000000000" pitchFamily="2" charset="0"/>
                <a:ea typeface="Roboto" panose="02000000000000000000" pitchFamily="2" charset="0"/>
              </a:rPr>
              <a:t>dục</a:t>
            </a:r>
            <a:r>
              <a:rPr lang="en-US">
                <a:solidFill>
                  <a:schemeClr val="bg1"/>
                </a:solidFill>
                <a:latin typeface="Roboto" panose="02000000000000000000" pitchFamily="2" charset="0"/>
                <a:ea typeface="Roboto" panose="02000000000000000000" pitchFamily="2" charset="0"/>
              </a:rPr>
              <a:t> </a:t>
            </a:r>
            <a:r>
              <a:rPr lang="vi-VN">
                <a:solidFill>
                  <a:schemeClr val="bg1"/>
                </a:solidFill>
                <a:latin typeface="Roboto" panose="02000000000000000000" pitchFamily="2" charset="0"/>
                <a:ea typeface="Roboto" panose="02000000000000000000" pitchFamily="2" charset="0"/>
              </a:rPr>
              <a:t>để triển khai</a:t>
            </a:r>
            <a:r>
              <a:rPr lang="en-US">
                <a:solidFill>
                  <a:schemeClr val="bg1"/>
                </a:solidFill>
                <a:latin typeface="Roboto" panose="02000000000000000000" pitchFamily="2" charset="0"/>
                <a:ea typeface="Roboto" panose="02000000000000000000" pitchFamily="2" charset="0"/>
              </a:rPr>
              <a:t> </a:t>
            </a:r>
            <a:r>
              <a:rPr lang="vi-VN">
                <a:solidFill>
                  <a:schemeClr val="bg1"/>
                </a:solidFill>
                <a:latin typeface="Roboto" panose="02000000000000000000" pitchFamily="2" charset="0"/>
                <a:ea typeface="Roboto" panose="02000000000000000000" pitchFamily="2" charset="0"/>
              </a:rPr>
              <a:t>chuyển đổi số giáo dục </a:t>
            </a:r>
            <a:endParaRPr lang="en-US">
              <a:solidFill>
                <a:schemeClr val="bg1"/>
              </a:solidFill>
              <a:latin typeface="Roboto" panose="02000000000000000000" pitchFamily="2" charset="0"/>
              <a:ea typeface="Roboto" panose="02000000000000000000" pitchFamily="2" charset="0"/>
            </a:endParaRPr>
          </a:p>
        </p:txBody>
      </p:sp>
      <p:sp>
        <p:nvSpPr>
          <p:cNvPr id="9" name="TextBox 8"/>
          <p:cNvSpPr txBox="1"/>
          <p:nvPr/>
        </p:nvSpPr>
        <p:spPr>
          <a:xfrm>
            <a:off x="2496312" y="3888938"/>
            <a:ext cx="8915400" cy="646331"/>
          </a:xfrm>
          <a:prstGeom prst="rect">
            <a:avLst/>
          </a:prstGeom>
          <a:noFill/>
        </p:spPr>
        <p:txBody>
          <a:bodyPr wrap="square" rtlCol="0">
            <a:spAutoFit/>
          </a:bodyPr>
          <a:lstStyle/>
          <a:p>
            <a:pPr algn="just"/>
            <a:r>
              <a:rPr lang="en-US" b="1">
                <a:solidFill>
                  <a:schemeClr val="bg1"/>
                </a:solidFill>
                <a:latin typeface="Roboto" panose="02000000000000000000" pitchFamily="2" charset="0"/>
                <a:ea typeface="Roboto" panose="02000000000000000000" pitchFamily="2" charset="0"/>
              </a:rPr>
              <a:t>Viettel – VNPT </a:t>
            </a:r>
            <a:r>
              <a:rPr lang="vi-VN">
                <a:solidFill>
                  <a:schemeClr val="bg1"/>
                </a:solidFill>
                <a:latin typeface="Roboto" panose="02000000000000000000" pitchFamily="2" charset="0"/>
                <a:ea typeface="Roboto" panose="02000000000000000000" pitchFamily="2" charset="0"/>
              </a:rPr>
              <a:t>luôn đồng hành cùng các cơ quan quản lý và cơ sở giáo dục để triển khai thành công</a:t>
            </a:r>
            <a:r>
              <a:rPr lang="en-US">
                <a:solidFill>
                  <a:schemeClr val="bg1"/>
                </a:solidFill>
                <a:latin typeface="Roboto" panose="02000000000000000000" pitchFamily="2" charset="0"/>
                <a:ea typeface="Roboto" panose="02000000000000000000" pitchFamily="2" charset="0"/>
              </a:rPr>
              <a:t> </a:t>
            </a:r>
            <a:r>
              <a:rPr lang="vi-VN">
                <a:solidFill>
                  <a:schemeClr val="bg1"/>
                </a:solidFill>
                <a:latin typeface="Roboto" panose="02000000000000000000" pitchFamily="2" charset="0"/>
                <a:ea typeface="Roboto" panose="02000000000000000000" pitchFamily="2" charset="0"/>
              </a:rPr>
              <a:t>chuyển đổi số giáo dục </a:t>
            </a:r>
            <a:endParaRPr lang="en-US">
              <a:solidFill>
                <a:schemeClr val="bg1"/>
              </a:solidFill>
              <a:latin typeface="Roboto" panose="02000000000000000000" pitchFamily="2" charset="0"/>
              <a:ea typeface="Roboto" panose="02000000000000000000" pitchFamily="2" charset="0"/>
            </a:endParaRPr>
          </a:p>
        </p:txBody>
      </p:sp>
      <p:sp>
        <p:nvSpPr>
          <p:cNvPr id="10" name="TextBox 9"/>
          <p:cNvSpPr txBox="1"/>
          <p:nvPr/>
        </p:nvSpPr>
        <p:spPr>
          <a:xfrm>
            <a:off x="2496312" y="5144869"/>
            <a:ext cx="8915400" cy="646331"/>
          </a:xfrm>
          <a:prstGeom prst="rect">
            <a:avLst/>
          </a:prstGeom>
          <a:noFill/>
        </p:spPr>
        <p:txBody>
          <a:bodyPr wrap="square" rtlCol="0">
            <a:spAutoFit/>
          </a:bodyPr>
          <a:lstStyle/>
          <a:p>
            <a:r>
              <a:rPr lang="en-US" b="1">
                <a:solidFill>
                  <a:schemeClr val="bg1"/>
                </a:solidFill>
                <a:latin typeface="Roboto" panose="02000000000000000000" pitchFamily="2" charset="0"/>
                <a:ea typeface="Roboto" panose="02000000000000000000" pitchFamily="2" charset="0"/>
              </a:rPr>
              <a:t>Viettel – VNPT </a:t>
            </a:r>
            <a:r>
              <a:rPr lang="vi-VN">
                <a:solidFill>
                  <a:schemeClr val="bg1"/>
                </a:solidFill>
                <a:latin typeface="Roboto" panose="02000000000000000000" pitchFamily="2" charset="0"/>
                <a:ea typeface="Roboto" panose="02000000000000000000" pitchFamily="2" charset="0"/>
              </a:rPr>
              <a:t>tham gia tổ chức các chương trình </a:t>
            </a:r>
            <a:r>
              <a:rPr lang="vi-VN" b="1">
                <a:solidFill>
                  <a:schemeClr val="bg1"/>
                </a:solidFill>
                <a:latin typeface="Roboto" panose="02000000000000000000" pitchFamily="2" charset="0"/>
                <a:ea typeface="Roboto" panose="02000000000000000000" pitchFamily="2" charset="0"/>
              </a:rPr>
              <a:t>tập huấn, hướng dẫn </a:t>
            </a:r>
            <a:r>
              <a:rPr lang="vi-VN">
                <a:solidFill>
                  <a:schemeClr val="bg1"/>
                </a:solidFill>
                <a:latin typeface="Roboto" panose="02000000000000000000" pitchFamily="2" charset="0"/>
                <a:ea typeface="Roboto" panose="02000000000000000000" pitchFamily="2" charset="0"/>
              </a:rPr>
              <a:t>giáo viên, phụ huynh</a:t>
            </a:r>
            <a:r>
              <a:rPr lang="en-US">
                <a:solidFill>
                  <a:schemeClr val="bg1"/>
                </a:solidFill>
                <a:latin typeface="Roboto" panose="02000000000000000000" pitchFamily="2" charset="0"/>
                <a:ea typeface="Roboto" panose="02000000000000000000" pitchFamily="2" charset="0"/>
              </a:rPr>
              <a:t> </a:t>
            </a:r>
            <a:r>
              <a:rPr lang="vi-VN">
                <a:solidFill>
                  <a:schemeClr val="bg1"/>
                </a:solidFill>
                <a:latin typeface="Roboto" panose="02000000000000000000" pitchFamily="2" charset="0"/>
                <a:ea typeface="Roboto" panose="02000000000000000000" pitchFamily="2" charset="0"/>
              </a:rPr>
              <a:t>học sinh cách sử dụng, cùng </a:t>
            </a:r>
            <a:r>
              <a:rPr lang="vi-VN" b="1">
                <a:solidFill>
                  <a:schemeClr val="bg1"/>
                </a:solidFill>
                <a:latin typeface="Roboto" panose="02000000000000000000" pitchFamily="2" charset="0"/>
                <a:ea typeface="Roboto" panose="02000000000000000000" pitchFamily="2" charset="0"/>
              </a:rPr>
              <a:t>đội ngũ hỗ trợ trực tiếp </a:t>
            </a:r>
            <a:r>
              <a:rPr lang="vi-VN">
                <a:solidFill>
                  <a:schemeClr val="bg1"/>
                </a:solidFill>
                <a:latin typeface="Roboto" panose="02000000000000000000" pitchFamily="2" charset="0"/>
                <a:ea typeface="Roboto" panose="02000000000000000000" pitchFamily="2" charset="0"/>
              </a:rPr>
              <a:t>đến từng cơ sở giáo dục </a:t>
            </a:r>
            <a:endParaRPr lang="en-US">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68227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Google Shape;1549;p105"/>
          <p:cNvSpPr/>
          <p:nvPr/>
        </p:nvSpPr>
        <p:spPr>
          <a:xfrm>
            <a:off x="3806952" y="0"/>
            <a:ext cx="8385200" cy="68580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a:buClr>
                <a:srgbClr val="000000"/>
              </a:buClr>
              <a:buSzPts val="1100"/>
            </a:pPr>
            <a:endParaRPr sz="1467">
              <a:solidFill>
                <a:srgbClr val="000000"/>
              </a:solidFill>
              <a:latin typeface="Arial"/>
              <a:ea typeface="Arial"/>
              <a:cs typeface="Arial"/>
              <a:sym typeface="Arial"/>
            </a:endParaRPr>
          </a:p>
        </p:txBody>
      </p:sp>
      <p:sp>
        <p:nvSpPr>
          <p:cNvPr id="9" name="Google Shape;1550;p105"/>
          <p:cNvSpPr/>
          <p:nvPr/>
        </p:nvSpPr>
        <p:spPr>
          <a:xfrm>
            <a:off x="0" y="0"/>
            <a:ext cx="7132400"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a:buClr>
                <a:srgbClr val="000000"/>
              </a:buClr>
              <a:buSzPts val="1100"/>
            </a:pPr>
            <a:endParaRPr sz="1467">
              <a:solidFill>
                <a:srgbClr val="000000"/>
              </a:solidFill>
              <a:latin typeface="Arial"/>
              <a:ea typeface="Arial"/>
              <a:cs typeface="Arial"/>
              <a:sym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11956"/>
            <a:ext cx="1828800" cy="350044"/>
          </a:xfrm>
          <a:prstGeom prst="rect">
            <a:avLst/>
          </a:prstGeom>
        </p:spPr>
      </p:pic>
      <p:pic>
        <p:nvPicPr>
          <p:cNvPr id="11" name="Google Shape;1553;p105"/>
          <p:cNvPicPr preferRelativeResize="0"/>
          <p:nvPr/>
        </p:nvPicPr>
        <p:blipFill rotWithShape="1">
          <a:blip r:embed="rId5">
            <a:alphaModFix/>
          </a:blip>
          <a:srcRect l="29655" r="27968" b="19270"/>
          <a:stretch/>
        </p:blipFill>
        <p:spPr>
          <a:xfrm>
            <a:off x="4191000" y="187117"/>
            <a:ext cx="900005" cy="866777"/>
          </a:xfrm>
          <a:prstGeom prst="rect">
            <a:avLst/>
          </a:prstGeom>
          <a:noFill/>
          <a:ln>
            <a:noFill/>
          </a:ln>
        </p:spPr>
      </p:pic>
      <p:sp>
        <p:nvSpPr>
          <p:cNvPr id="13" name="Google Shape;1551;p105"/>
          <p:cNvSpPr txBox="1">
            <a:spLocks/>
          </p:cNvSpPr>
          <p:nvPr/>
        </p:nvSpPr>
        <p:spPr>
          <a:xfrm>
            <a:off x="152400" y="3138858"/>
            <a:ext cx="5099200" cy="580285"/>
          </a:xfrm>
          <a:prstGeom prst="rect">
            <a:avLst/>
          </a:prstGeom>
          <a:noFill/>
          <a:ln>
            <a:noFill/>
          </a:ln>
        </p:spPr>
        <p:txBody>
          <a:bodyPr spcFirstLastPara="1" wrap="square" lIns="0" tIns="13333" rIns="0" bIns="0" anchor="ctr" anchorCtr="0">
            <a:spAutoFit/>
          </a:bodyPr>
          <a:lstStyle>
            <a:lvl1pPr>
              <a:defRPr>
                <a:solidFill>
                  <a:srgbClr val="0070C0"/>
                </a:solidFill>
                <a:latin typeface="+mj-lt"/>
                <a:ea typeface="+mj-ea"/>
                <a:cs typeface="+mj-cs"/>
              </a:defRPr>
            </a:lvl1pPr>
          </a:lstStyle>
          <a:p>
            <a:pPr marL="16933" algn="ctr" rtl="0">
              <a:spcBef>
                <a:spcPts val="133"/>
              </a:spcBef>
              <a:buSzPts val="1100"/>
            </a:pPr>
            <a:r>
              <a:rPr lang="vi-VN" sz="3600" b="1" kern="0">
                <a:solidFill>
                  <a:srgbClr val="FFFFFF"/>
                </a:solidFill>
                <a:latin typeface="Roboto" panose="02000000000000000000" pitchFamily="2" charset="0"/>
                <a:ea typeface="Roboto" panose="02000000000000000000" pitchFamily="2" charset="0"/>
                <a:cs typeface="Arial"/>
                <a:sym typeface="Arial"/>
              </a:rPr>
              <a:t>TRÂN TRỌNG CẢM ƠN !</a:t>
            </a:r>
            <a:endParaRPr lang="vi-VN" sz="3600" b="1" kern="0" dirty="0">
              <a:latin typeface="Roboto" panose="02000000000000000000" pitchFamily="2" charset="0"/>
              <a:ea typeface="Roboto" panose="02000000000000000000" pitchFamily="2" charset="0"/>
              <a:cs typeface="Arial"/>
              <a:sym typeface="Arial"/>
            </a:endParaRPr>
          </a:p>
        </p:txBody>
      </p:sp>
    </p:spTree>
    <p:extLst>
      <p:ext uri="{BB962C8B-B14F-4D97-AF65-F5344CB8AC3E}">
        <p14:creationId xmlns:p14="http://schemas.microsoft.com/office/powerpoint/2010/main" val="206696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210410" y="838200"/>
            <a:ext cx="1876190" cy="152381"/>
          </a:xfrm>
          <a:prstGeom prst="rect">
            <a:avLst/>
          </a:prstGeom>
        </p:spPr>
      </p:pic>
      <p:pic>
        <p:nvPicPr>
          <p:cNvPr id="7" name="Graphic 4">
            <a:extLst>
              <a:ext uri="{FF2B5EF4-FFF2-40B4-BE49-F238E27FC236}">
                <a16:creationId xmlns:a16="http://schemas.microsoft.com/office/drawing/2014/main" id="{C4BE276D-D050-04DB-DE87-B0DEC78C59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47863" y="1750072"/>
            <a:ext cx="2894439" cy="3457246"/>
          </a:xfrm>
          <a:prstGeom prst="rect">
            <a:avLst/>
          </a:prstGeom>
        </p:spPr>
      </p:pic>
      <p:pic>
        <p:nvPicPr>
          <p:cNvPr id="13" name="Graphic 9" descr="Badge 1 with solid fill">
            <a:extLst>
              <a:ext uri="{FF2B5EF4-FFF2-40B4-BE49-F238E27FC236}">
                <a16:creationId xmlns:a16="http://schemas.microsoft.com/office/drawing/2014/main" id="{FA35C039-A09F-51ED-9C93-A86F74BC6C9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27472" y="1724127"/>
            <a:ext cx="866673" cy="866673"/>
          </a:xfrm>
          <a:prstGeom prst="rect">
            <a:avLst/>
          </a:prstGeom>
        </p:spPr>
      </p:pic>
      <p:sp>
        <p:nvSpPr>
          <p:cNvPr id="21" name="TextBox 6">
            <a:extLst>
              <a:ext uri="{FF2B5EF4-FFF2-40B4-BE49-F238E27FC236}">
                <a16:creationId xmlns:a16="http://schemas.microsoft.com/office/drawing/2014/main" id="{1E0485DB-3072-FC3B-3BD1-E3CFB19EF48C}"/>
              </a:ext>
            </a:extLst>
          </p:cNvPr>
          <p:cNvSpPr txBox="1"/>
          <p:nvPr/>
        </p:nvSpPr>
        <p:spPr>
          <a:xfrm>
            <a:off x="4799148" y="304800"/>
            <a:ext cx="2668452" cy="523220"/>
          </a:xfrm>
          <a:prstGeom prst="rect">
            <a:avLst/>
          </a:prstGeom>
          <a:noFill/>
        </p:spPr>
        <p:txBody>
          <a:bodyPr wrap="square" rtlCol="0">
            <a:spAutoFit/>
          </a:bodyPr>
          <a:lstStyle/>
          <a:p>
            <a:pPr algn="ctr" defTabSz="1632753"/>
            <a:r>
              <a:rPr lang="en-US" sz="2800" b="1">
                <a:solidFill>
                  <a:srgbClr val="0070C0"/>
                </a:solidFill>
                <a:latin typeface="Roboto" panose="02000000000000000000" pitchFamily="2" charset="0"/>
                <a:ea typeface="Roboto" panose="02000000000000000000" pitchFamily="2" charset="0"/>
                <a:cs typeface="Arial" panose="020B0604020202020204" pitchFamily="34" charset="0"/>
              </a:rPr>
              <a:t>GIẢI PHÁP</a:t>
            </a:r>
            <a:endPar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endParaRPr>
          </a:p>
        </p:txBody>
      </p:sp>
      <p:sp>
        <p:nvSpPr>
          <p:cNvPr id="18" name="TextBox 53">
            <a:extLst>
              <a:ext uri="{FF2B5EF4-FFF2-40B4-BE49-F238E27FC236}">
                <a16:creationId xmlns:a16="http://schemas.microsoft.com/office/drawing/2014/main" id="{1F548DE4-0315-FC63-8F9C-B9C3DE3268E2}"/>
              </a:ext>
            </a:extLst>
          </p:cNvPr>
          <p:cNvSpPr txBox="1"/>
          <p:nvPr/>
        </p:nvSpPr>
        <p:spPr>
          <a:xfrm>
            <a:off x="4512002" y="2553831"/>
            <a:ext cx="2955598" cy="1938992"/>
          </a:xfrm>
          <a:prstGeom prst="rect">
            <a:avLst/>
          </a:prstGeom>
          <a:noFill/>
        </p:spPr>
        <p:txBody>
          <a:bodyPr wrap="square" rtlCol="0">
            <a:spAutoFit/>
          </a:bodyPr>
          <a:lstStyle>
            <a:defPPr>
              <a:defRPr lang="en-US"/>
            </a:defPPr>
            <a:lvl1pPr algn="ctr" defTabSz="1632753">
              <a:defRPr sz="2000" b="1">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r>
              <a:rPr lang="en-US" sz="2400" dirty="0">
                <a:latin typeface="Roboto" panose="02000000000000000000" pitchFamily="2" charset="0"/>
                <a:ea typeface="Roboto" panose="02000000000000000000" pitchFamily="2" charset="0"/>
                <a:cs typeface="Arial" panose="020B0604020202020204" pitchFamily="34" charset="0"/>
              </a:rPr>
              <a:t>GIẢI </a:t>
            </a:r>
            <a:r>
              <a:rPr lang="en-US" sz="2400">
                <a:latin typeface="Roboto" panose="02000000000000000000" pitchFamily="2" charset="0"/>
                <a:ea typeface="Roboto" panose="02000000000000000000" pitchFamily="2" charset="0"/>
                <a:cs typeface="Arial" panose="020B0604020202020204" pitchFamily="34" charset="0"/>
              </a:rPr>
              <a:t>PHÁP </a:t>
            </a:r>
          </a:p>
          <a:p>
            <a:r>
              <a:rPr lang="en-US" sz="2400">
                <a:latin typeface="Roboto" panose="02000000000000000000" pitchFamily="2" charset="0"/>
                <a:ea typeface="Roboto" panose="02000000000000000000" pitchFamily="2" charset="0"/>
                <a:cs typeface="Arial" panose="020B0604020202020204" pitchFamily="34" charset="0"/>
              </a:rPr>
              <a:t>GIÁO </a:t>
            </a:r>
            <a:r>
              <a:rPr lang="en-US" sz="2400" dirty="0">
                <a:latin typeface="Roboto" panose="02000000000000000000" pitchFamily="2" charset="0"/>
                <a:ea typeface="Roboto" panose="02000000000000000000" pitchFamily="2" charset="0"/>
                <a:cs typeface="Arial" panose="020B0604020202020204" pitchFamily="34" charset="0"/>
              </a:rPr>
              <a:t>DỤC </a:t>
            </a:r>
            <a:r>
              <a:rPr lang="en-US" sz="2400">
                <a:latin typeface="Roboto" panose="02000000000000000000" pitchFamily="2" charset="0"/>
                <a:ea typeface="Roboto" panose="02000000000000000000" pitchFamily="2" charset="0"/>
                <a:cs typeface="Arial" panose="020B0604020202020204" pitchFamily="34" charset="0"/>
              </a:rPr>
              <a:t>SỐ </a:t>
            </a:r>
          </a:p>
          <a:p>
            <a:r>
              <a:rPr lang="vi-VN" sz="2400">
                <a:latin typeface="Roboto" panose="02000000000000000000" pitchFamily="2" charset="0"/>
                <a:ea typeface="Roboto" panose="02000000000000000000" pitchFamily="2" charset="0"/>
                <a:cs typeface="Arial" panose="020B0604020202020204" pitchFamily="34" charset="0"/>
              </a:rPr>
              <a:t>HỆ SINH THÁI</a:t>
            </a:r>
            <a:r>
              <a:rPr lang="en-US" sz="2400">
                <a:latin typeface="Roboto" panose="02000000000000000000" pitchFamily="2" charset="0"/>
                <a:ea typeface="Roboto" panose="02000000000000000000" pitchFamily="2" charset="0"/>
                <a:cs typeface="Arial" panose="020B0604020202020204" pitchFamily="34" charset="0"/>
              </a:rPr>
              <a:t> </a:t>
            </a:r>
            <a:r>
              <a:rPr lang="vi-VN" sz="2400">
                <a:latin typeface="Roboto" panose="02000000000000000000" pitchFamily="2" charset="0"/>
                <a:ea typeface="Roboto" panose="02000000000000000000" pitchFamily="2" charset="0"/>
                <a:cs typeface="Arial" panose="020B0604020202020204" pitchFamily="34" charset="0"/>
              </a:rPr>
              <a:t>GIÁO </a:t>
            </a:r>
            <a:r>
              <a:rPr lang="vi-VN" sz="2400" dirty="0">
                <a:latin typeface="Roboto" panose="02000000000000000000" pitchFamily="2" charset="0"/>
                <a:ea typeface="Roboto" panose="02000000000000000000" pitchFamily="2" charset="0"/>
                <a:cs typeface="Arial" panose="020B0604020202020204" pitchFamily="34" charset="0"/>
              </a:rPr>
              <a:t>DỤC </a:t>
            </a:r>
            <a:r>
              <a:rPr lang="en-US" sz="2400" dirty="0">
                <a:latin typeface="Roboto" panose="02000000000000000000" pitchFamily="2" charset="0"/>
                <a:ea typeface="Roboto" panose="02000000000000000000" pitchFamily="2" charset="0"/>
                <a:cs typeface="Arial" panose="020B0604020202020204" pitchFamily="34" charset="0"/>
              </a:rPr>
              <a:t>VIETTEL - VNPT</a:t>
            </a:r>
          </a:p>
        </p:txBody>
      </p:sp>
    </p:spTree>
    <p:extLst>
      <p:ext uri="{BB962C8B-B14F-4D97-AF65-F5344CB8AC3E}">
        <p14:creationId xmlns:p14="http://schemas.microsoft.com/office/powerpoint/2010/main" val="335434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210410" y="838200"/>
            <a:ext cx="1876190" cy="152381"/>
          </a:xfrm>
          <a:prstGeom prst="rect">
            <a:avLst/>
          </a:prstGeom>
        </p:spPr>
      </p:pic>
      <p:pic>
        <p:nvPicPr>
          <p:cNvPr id="20" name="Picture 19"/>
          <p:cNvPicPr>
            <a:picLocks noChangeAspect="1"/>
          </p:cNvPicPr>
          <p:nvPr/>
        </p:nvPicPr>
        <p:blipFill>
          <a:blip r:embed="rId5"/>
          <a:stretch>
            <a:fillRect/>
          </a:stretch>
        </p:blipFill>
        <p:spPr>
          <a:xfrm>
            <a:off x="228600" y="990600"/>
            <a:ext cx="11582400" cy="5840468"/>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2133600" y="304800"/>
            <a:ext cx="8839200" cy="523220"/>
          </a:xfrm>
          <a:prstGeom prst="rect">
            <a:avLst/>
          </a:prstGeom>
          <a:noFill/>
        </p:spPr>
        <p:txBody>
          <a:bodyPr wrap="square" rtlCol="0">
            <a:spAutoFit/>
          </a:bodyPr>
          <a:lstStyle/>
          <a:p>
            <a:pPr algn="ctr" defTabSz="1632753"/>
            <a:r>
              <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rPr>
              <a:t>CHUYỂN ĐỔI </a:t>
            </a:r>
            <a:r>
              <a:rPr lang="en-US" sz="2800" b="1">
                <a:solidFill>
                  <a:srgbClr val="0070C0"/>
                </a:solidFill>
                <a:latin typeface="Roboto" panose="02000000000000000000" pitchFamily="2" charset="0"/>
                <a:ea typeface="Roboto" panose="02000000000000000000" pitchFamily="2" charset="0"/>
                <a:cs typeface="Arial" panose="020B0604020202020204" pitchFamily="34" charset="0"/>
              </a:rPr>
              <a:t>SỐ TẠI CƠ SỞ GIÁO DỤC</a:t>
            </a:r>
            <a:endPar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09189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562600" y="838200"/>
            <a:ext cx="1876190" cy="152381"/>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05" y="1676400"/>
            <a:ext cx="1116339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6">
            <a:extLst>
              <a:ext uri="{FF2B5EF4-FFF2-40B4-BE49-F238E27FC236}">
                <a16:creationId xmlns:a16="http://schemas.microsoft.com/office/drawing/2014/main" id="{1E0485DB-3072-FC3B-3BD1-E3CFB19EF48C}"/>
              </a:ext>
            </a:extLst>
          </p:cNvPr>
          <p:cNvSpPr txBox="1"/>
          <p:nvPr/>
        </p:nvSpPr>
        <p:spPr>
          <a:xfrm>
            <a:off x="2133600" y="304800"/>
            <a:ext cx="8839200" cy="584775"/>
          </a:xfrm>
          <a:prstGeom prst="rect">
            <a:avLst/>
          </a:prstGeom>
          <a:noFill/>
        </p:spPr>
        <p:txBody>
          <a:bodyPr wrap="square" rtlCol="0">
            <a:spAutoFit/>
          </a:bodyPr>
          <a:lstStyle/>
          <a:p>
            <a:pPr algn="ctr" defTabSz="1632753"/>
            <a:r>
              <a:rPr lang="en-US" sz="3200" b="1" dirty="0">
                <a:solidFill>
                  <a:srgbClr val="0070C0"/>
                </a:solidFill>
                <a:latin typeface="Roboto" panose="02000000000000000000" pitchFamily="2" charset="0"/>
                <a:ea typeface="Roboto" panose="02000000000000000000" pitchFamily="2" charset="0"/>
                <a:cs typeface="Arial" panose="020B0604020202020204" pitchFamily="34" charset="0"/>
              </a:rPr>
              <a:t>CHUYỂN ĐỔI SỐ TRONG DẠY HỌC</a:t>
            </a:r>
          </a:p>
        </p:txBody>
      </p:sp>
    </p:spTree>
    <p:extLst>
      <p:ext uri="{BB962C8B-B14F-4D97-AF65-F5344CB8AC3E}">
        <p14:creationId xmlns:p14="http://schemas.microsoft.com/office/powerpoint/2010/main" val="241433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210410" y="838200"/>
            <a:ext cx="1876190" cy="152381"/>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510" y="1447800"/>
            <a:ext cx="990600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6">
            <a:extLst>
              <a:ext uri="{FF2B5EF4-FFF2-40B4-BE49-F238E27FC236}">
                <a16:creationId xmlns:a16="http://schemas.microsoft.com/office/drawing/2014/main" id="{1E0485DB-3072-FC3B-3BD1-E3CFB19EF48C}"/>
              </a:ext>
            </a:extLst>
          </p:cNvPr>
          <p:cNvSpPr txBox="1"/>
          <p:nvPr/>
        </p:nvSpPr>
        <p:spPr>
          <a:xfrm>
            <a:off x="2133600" y="304800"/>
            <a:ext cx="8839200" cy="523220"/>
          </a:xfrm>
          <a:prstGeom prst="rect">
            <a:avLst/>
          </a:prstGeom>
          <a:noFill/>
        </p:spPr>
        <p:txBody>
          <a:bodyPr wrap="square" rtlCol="0">
            <a:spAutoFit/>
          </a:bodyPr>
          <a:lstStyle/>
          <a:p>
            <a:pPr algn="ctr" defTabSz="1632753"/>
            <a:r>
              <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rPr>
              <a:t>CHUYỂN ĐỔI SỐ TRONG DẠY HỌC</a:t>
            </a:r>
          </a:p>
        </p:txBody>
      </p:sp>
    </p:spTree>
    <p:extLst>
      <p:ext uri="{BB962C8B-B14F-4D97-AF65-F5344CB8AC3E}">
        <p14:creationId xmlns:p14="http://schemas.microsoft.com/office/powerpoint/2010/main" val="3492743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21041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2133600" y="304800"/>
            <a:ext cx="8839200" cy="523220"/>
          </a:xfrm>
          <a:prstGeom prst="rect">
            <a:avLst/>
          </a:prstGeom>
          <a:noFill/>
        </p:spPr>
        <p:txBody>
          <a:bodyPr wrap="square" rtlCol="0">
            <a:spAutoFit/>
          </a:bodyPr>
          <a:lstStyle/>
          <a:p>
            <a:pPr algn="ctr" defTabSz="1632753"/>
            <a:r>
              <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rPr>
              <a:t>HỆ THỐNG HỌC VÀ THI TRỰC TUYẾN </a:t>
            </a:r>
          </a:p>
        </p:txBody>
      </p:sp>
      <p:pic>
        <p:nvPicPr>
          <p:cNvPr id="7" name="Picture 6"/>
          <p:cNvPicPr>
            <a:picLocks noChangeAspect="1"/>
          </p:cNvPicPr>
          <p:nvPr/>
        </p:nvPicPr>
        <p:blipFill rotWithShape="1">
          <a:blip r:embed="rId5"/>
          <a:srcRect b="59624"/>
          <a:stretch/>
        </p:blipFill>
        <p:spPr>
          <a:xfrm>
            <a:off x="300762" y="1182624"/>
            <a:ext cx="11590476" cy="2322576"/>
          </a:xfrm>
          <a:prstGeom prst="rect">
            <a:avLst/>
          </a:prstGeom>
        </p:spPr>
      </p:pic>
      <p:pic>
        <p:nvPicPr>
          <p:cNvPr id="8" name="Picture 7"/>
          <p:cNvPicPr>
            <a:picLocks noChangeAspect="1"/>
          </p:cNvPicPr>
          <p:nvPr/>
        </p:nvPicPr>
        <p:blipFill rotWithShape="1">
          <a:blip r:embed="rId5"/>
          <a:srcRect t="47351" b="10558"/>
          <a:stretch/>
        </p:blipFill>
        <p:spPr>
          <a:xfrm>
            <a:off x="300762" y="4360566"/>
            <a:ext cx="11590476" cy="2421234"/>
          </a:xfrm>
          <a:prstGeom prst="rect">
            <a:avLst/>
          </a:prstGeom>
        </p:spPr>
      </p:pic>
    </p:spTree>
    <p:extLst>
      <p:ext uri="{BB962C8B-B14F-4D97-AF65-F5344CB8AC3E}">
        <p14:creationId xmlns:p14="http://schemas.microsoft.com/office/powerpoint/2010/main" val="85392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66761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2133600" y="304800"/>
            <a:ext cx="8839200" cy="523220"/>
          </a:xfrm>
          <a:prstGeom prst="rect">
            <a:avLst/>
          </a:prstGeom>
          <a:noFill/>
        </p:spPr>
        <p:txBody>
          <a:bodyPr wrap="square" rtlCol="0">
            <a:spAutoFit/>
          </a:bodyPr>
          <a:lstStyle/>
          <a:p>
            <a:pPr algn="ctr" defTabSz="1632753"/>
            <a:r>
              <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rPr>
              <a:t>ỨNG DỤNG SOẠN BÀI GIẢNG ĐIỆN TỬ</a:t>
            </a:r>
          </a:p>
        </p:txBody>
      </p:sp>
      <p:pic>
        <p:nvPicPr>
          <p:cNvPr id="2" name="Picture 1"/>
          <p:cNvPicPr>
            <a:picLocks noChangeAspect="1"/>
          </p:cNvPicPr>
          <p:nvPr/>
        </p:nvPicPr>
        <p:blipFill rotWithShape="1">
          <a:blip r:embed="rId5"/>
          <a:srcRect t="3497"/>
          <a:stretch/>
        </p:blipFill>
        <p:spPr>
          <a:xfrm>
            <a:off x="381000" y="1219200"/>
            <a:ext cx="11314962" cy="5442046"/>
          </a:xfrm>
          <a:prstGeom prst="rect">
            <a:avLst/>
          </a:prstGeom>
        </p:spPr>
      </p:pic>
    </p:spTree>
    <p:extLst>
      <p:ext uri="{BB962C8B-B14F-4D97-AF65-F5344CB8AC3E}">
        <p14:creationId xmlns:p14="http://schemas.microsoft.com/office/powerpoint/2010/main" val="167406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152400"/>
            <a:ext cx="609600" cy="76518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 y="380970"/>
            <a:ext cx="1592580" cy="304830"/>
          </a:xfrm>
          <a:prstGeom prst="rect">
            <a:avLst/>
          </a:prstGeom>
        </p:spPr>
      </p:pic>
      <p:pic>
        <p:nvPicPr>
          <p:cNvPr id="19" name="Picture 18"/>
          <p:cNvPicPr>
            <a:picLocks noChangeAspect="1"/>
          </p:cNvPicPr>
          <p:nvPr/>
        </p:nvPicPr>
        <p:blipFill>
          <a:blip r:embed="rId4"/>
          <a:stretch>
            <a:fillRect/>
          </a:stretch>
        </p:blipFill>
        <p:spPr>
          <a:xfrm>
            <a:off x="5210410" y="838200"/>
            <a:ext cx="1876190" cy="152381"/>
          </a:xfrm>
          <a:prstGeom prst="rect">
            <a:avLst/>
          </a:prstGeom>
        </p:spPr>
      </p:pic>
      <p:sp>
        <p:nvSpPr>
          <p:cNvPr id="6" name="TextBox 6">
            <a:extLst>
              <a:ext uri="{FF2B5EF4-FFF2-40B4-BE49-F238E27FC236}">
                <a16:creationId xmlns:a16="http://schemas.microsoft.com/office/drawing/2014/main" id="{1E0485DB-3072-FC3B-3BD1-E3CFB19EF48C}"/>
              </a:ext>
            </a:extLst>
          </p:cNvPr>
          <p:cNvSpPr txBox="1"/>
          <p:nvPr/>
        </p:nvSpPr>
        <p:spPr>
          <a:xfrm>
            <a:off x="1828800" y="304800"/>
            <a:ext cx="9392230" cy="523220"/>
          </a:xfrm>
          <a:prstGeom prst="rect">
            <a:avLst/>
          </a:prstGeom>
          <a:noFill/>
        </p:spPr>
        <p:txBody>
          <a:bodyPr wrap="square" rtlCol="0">
            <a:spAutoFit/>
          </a:bodyPr>
          <a:lstStyle/>
          <a:p>
            <a:pPr algn="ctr" defTabSz="1632753"/>
            <a:r>
              <a:rPr lang="en-US" sz="2800" b="1" dirty="0">
                <a:solidFill>
                  <a:srgbClr val="0070C0"/>
                </a:solidFill>
                <a:latin typeface="Roboto" panose="02000000000000000000" pitchFamily="2" charset="0"/>
                <a:ea typeface="Roboto" panose="02000000000000000000" pitchFamily="2" charset="0"/>
                <a:cs typeface="Arial" panose="020B0604020202020204" pitchFamily="34" charset="0"/>
              </a:rPr>
              <a:t>HỆ THỐNG BỒI DƯỠNG GIÁO VIÊN TRỰC TUYẾN</a:t>
            </a:r>
          </a:p>
        </p:txBody>
      </p:sp>
      <p:sp>
        <p:nvSpPr>
          <p:cNvPr id="8" name="Rectangle 7">
            <a:extLst>
              <a:ext uri="{FF2B5EF4-FFF2-40B4-BE49-F238E27FC236}">
                <a16:creationId xmlns:a16="http://schemas.microsoft.com/office/drawing/2014/main" id="{1DB3C537-F345-031F-1E63-325939CCFCBA}"/>
              </a:ext>
            </a:extLst>
          </p:cNvPr>
          <p:cNvSpPr/>
          <p:nvPr/>
        </p:nvSpPr>
        <p:spPr>
          <a:xfrm>
            <a:off x="3611758" y="3074678"/>
            <a:ext cx="6177274" cy="394025"/>
          </a:xfrm>
          <a:prstGeom prst="rect">
            <a:avLst/>
          </a:prstGeom>
        </p:spPr>
        <p:txBody>
          <a:bodyPr wrap="square" lIns="121926" tIns="60963" rIns="121926" bIns="60963">
            <a:spAutoFit/>
          </a:bodyPr>
          <a:lstStyle/>
          <a:p>
            <a:pPr algn="ctr">
              <a:lnSpc>
                <a:spcPct val="120000"/>
              </a:lnSpc>
            </a:pPr>
            <a:endParaRPr lang="en-US" sz="1467" dirty="0">
              <a:solidFill>
                <a:srgbClr val="0168B3"/>
              </a:solidFill>
              <a:latin typeface="Arial" panose="020B0604020202020204" pitchFamily="34" charset="0"/>
              <a:ea typeface="Open Sans" panose="020B0606030504020204" pitchFamily="34" charset="0"/>
              <a:cs typeface="Arial" panose="020B0604020202020204" pitchFamily="34" charset="0"/>
            </a:endParaRPr>
          </a:p>
        </p:txBody>
      </p:sp>
      <p:sp>
        <p:nvSpPr>
          <p:cNvPr id="9" name="Google Shape;749;p11">
            <a:extLst>
              <a:ext uri="{FF2B5EF4-FFF2-40B4-BE49-F238E27FC236}">
                <a16:creationId xmlns:a16="http://schemas.microsoft.com/office/drawing/2014/main" id="{3274DDDD-D931-40AB-4713-4119575067F8}"/>
              </a:ext>
            </a:extLst>
          </p:cNvPr>
          <p:cNvSpPr/>
          <p:nvPr/>
        </p:nvSpPr>
        <p:spPr>
          <a:xfrm>
            <a:off x="11051978" y="3368238"/>
            <a:ext cx="570572" cy="570572"/>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1">
              <a:solidFill>
                <a:schemeClr val="lt1"/>
              </a:solidFill>
              <a:latin typeface="Roboto"/>
              <a:ea typeface="Roboto"/>
              <a:cs typeface="Roboto"/>
              <a:sym typeface="Roboto"/>
            </a:endParaRPr>
          </a:p>
        </p:txBody>
      </p:sp>
      <p:sp>
        <p:nvSpPr>
          <p:cNvPr id="10" name="Google Shape;750;p11">
            <a:extLst>
              <a:ext uri="{FF2B5EF4-FFF2-40B4-BE49-F238E27FC236}">
                <a16:creationId xmlns:a16="http://schemas.microsoft.com/office/drawing/2014/main" id="{C8E277B8-CC93-A918-64DA-4380C67D9C17}"/>
              </a:ext>
            </a:extLst>
          </p:cNvPr>
          <p:cNvSpPr txBox="1"/>
          <p:nvPr/>
        </p:nvSpPr>
        <p:spPr>
          <a:xfrm>
            <a:off x="8459895" y="3544903"/>
            <a:ext cx="1875905" cy="41545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100" b="1" dirty="0" err="1">
                <a:solidFill>
                  <a:schemeClr val="dk2"/>
                </a:solidFill>
                <a:latin typeface="+mj-lt"/>
                <a:ea typeface="Roboto"/>
                <a:cs typeface="Times New Roman" panose="02020603050405020304" pitchFamily="18" charset="0"/>
                <a:sym typeface="Roboto"/>
              </a:rPr>
              <a:t>TƯƠNG</a:t>
            </a:r>
            <a:r>
              <a:rPr lang="en-US" sz="2100" b="1" dirty="0">
                <a:solidFill>
                  <a:schemeClr val="dk2"/>
                </a:solidFill>
                <a:latin typeface="+mj-lt"/>
                <a:ea typeface="Roboto"/>
                <a:cs typeface="Times New Roman" panose="02020603050405020304" pitchFamily="18" charset="0"/>
                <a:sym typeface="Roboto"/>
              </a:rPr>
              <a:t> </a:t>
            </a:r>
            <a:r>
              <a:rPr lang="en-US" sz="2100" b="1" dirty="0" err="1">
                <a:solidFill>
                  <a:schemeClr val="dk2"/>
                </a:solidFill>
                <a:latin typeface="+mj-lt"/>
                <a:ea typeface="Roboto"/>
                <a:cs typeface="Times New Roman" panose="02020603050405020304" pitchFamily="18" charset="0"/>
                <a:sym typeface="Roboto"/>
              </a:rPr>
              <a:t>TÁC</a:t>
            </a:r>
            <a:r>
              <a:rPr lang="en-US" sz="2100" b="1" dirty="0">
                <a:solidFill>
                  <a:schemeClr val="dk2"/>
                </a:solidFill>
                <a:latin typeface="+mj-lt"/>
                <a:ea typeface="Roboto"/>
                <a:cs typeface="Times New Roman" panose="02020603050405020304" pitchFamily="18" charset="0"/>
                <a:sym typeface="Roboto"/>
              </a:rPr>
              <a:t> </a:t>
            </a:r>
            <a:endParaRPr dirty="0">
              <a:latin typeface="+mj-lt"/>
              <a:cs typeface="Times New Roman" panose="02020603050405020304" pitchFamily="18" charset="0"/>
            </a:endParaRPr>
          </a:p>
        </p:txBody>
      </p:sp>
      <p:sp>
        <p:nvSpPr>
          <p:cNvPr id="11" name="Google Shape;751;p11">
            <a:extLst>
              <a:ext uri="{FF2B5EF4-FFF2-40B4-BE49-F238E27FC236}">
                <a16:creationId xmlns:a16="http://schemas.microsoft.com/office/drawing/2014/main" id="{39282521-44E3-7367-39FA-17F89F5E02EB}"/>
              </a:ext>
            </a:extLst>
          </p:cNvPr>
          <p:cNvSpPr txBox="1"/>
          <p:nvPr/>
        </p:nvSpPr>
        <p:spPr>
          <a:xfrm>
            <a:off x="8661449" y="3961357"/>
            <a:ext cx="3225751" cy="137264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600" dirty="0">
                <a:solidFill>
                  <a:schemeClr val="dk2"/>
                </a:solidFill>
                <a:latin typeface="+mj-lt"/>
                <a:ea typeface="Quattrocento Sans"/>
                <a:cs typeface="Times New Roman" panose="02020603050405020304" pitchFamily="18" charset="0"/>
                <a:sym typeface="Quattrocento Sans"/>
              </a:rPr>
              <a:t>Chatgroup</a:t>
            </a:r>
            <a:endParaRPr dirty="0">
              <a:latin typeface="+mj-lt"/>
              <a:cs typeface="Times New Roman" panose="02020603050405020304" pitchFamily="18" charset="0"/>
            </a:endParaRPr>
          </a:p>
          <a:p>
            <a:pPr marL="0" marR="0" lvl="0" indent="0" algn="l" rtl="0">
              <a:lnSpc>
                <a:spcPct val="130000"/>
              </a:lnSpc>
              <a:spcBef>
                <a:spcPts val="0"/>
              </a:spcBef>
              <a:spcAft>
                <a:spcPts val="0"/>
              </a:spcAft>
              <a:buNone/>
            </a:pPr>
            <a:r>
              <a:rPr lang="en-US" sz="1600" dirty="0" err="1">
                <a:solidFill>
                  <a:schemeClr val="dk2"/>
                </a:solidFill>
                <a:latin typeface="+mj-lt"/>
                <a:ea typeface="Quattrocento Sans"/>
                <a:cs typeface="Times New Roman" panose="02020603050405020304" pitchFamily="18" charset="0"/>
                <a:sym typeface="Quattrocento Sans"/>
              </a:rPr>
              <a:t>Hỏi</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đáp</a:t>
            </a:r>
            <a:r>
              <a:rPr lang="en-US" sz="1600" dirty="0">
                <a:solidFill>
                  <a:schemeClr val="dk2"/>
                </a:solidFill>
                <a:latin typeface="+mj-lt"/>
                <a:ea typeface="Quattrocento Sans"/>
                <a:cs typeface="Times New Roman" panose="02020603050405020304" pitchFamily="18" charset="0"/>
                <a:sym typeface="Quattrocento Sans"/>
              </a:rPr>
              <a:t> </a:t>
            </a:r>
            <a:endParaRPr dirty="0">
              <a:latin typeface="+mj-lt"/>
              <a:cs typeface="Times New Roman" panose="02020603050405020304" pitchFamily="18" charset="0"/>
            </a:endParaRPr>
          </a:p>
          <a:p>
            <a:pPr marL="0" marR="0" lvl="0" indent="0" algn="l" rtl="0">
              <a:lnSpc>
                <a:spcPct val="130000"/>
              </a:lnSpc>
              <a:spcBef>
                <a:spcPts val="0"/>
              </a:spcBef>
              <a:spcAft>
                <a:spcPts val="0"/>
              </a:spcAft>
              <a:buNone/>
            </a:pPr>
            <a:r>
              <a:rPr lang="en-US" sz="1600" dirty="0" err="1">
                <a:solidFill>
                  <a:schemeClr val="dk2"/>
                </a:solidFill>
                <a:latin typeface="+mj-lt"/>
                <a:ea typeface="Quattrocento Sans"/>
                <a:cs typeface="Times New Roman" panose="02020603050405020304" pitchFamily="18" charset="0"/>
                <a:sym typeface="Quattrocento Sans"/>
              </a:rPr>
              <a:t>Khảo</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sát</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nhu</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cầu</a:t>
            </a:r>
            <a:endParaRPr dirty="0">
              <a:latin typeface="+mj-lt"/>
              <a:cs typeface="Times New Roman" panose="02020603050405020304" pitchFamily="18" charset="0"/>
            </a:endParaRPr>
          </a:p>
          <a:p>
            <a:pPr marL="0" marR="0" lvl="0" indent="0" algn="l" rtl="0">
              <a:lnSpc>
                <a:spcPct val="130000"/>
              </a:lnSpc>
              <a:spcBef>
                <a:spcPts val="0"/>
              </a:spcBef>
              <a:spcAft>
                <a:spcPts val="0"/>
              </a:spcAft>
              <a:buNone/>
            </a:pPr>
            <a:endParaRPr sz="1600" dirty="0">
              <a:solidFill>
                <a:schemeClr val="dk2"/>
              </a:solidFill>
              <a:latin typeface="+mj-lt"/>
              <a:ea typeface="Quattrocento Sans"/>
              <a:cs typeface="Times New Roman" panose="02020603050405020304" pitchFamily="18" charset="0"/>
              <a:sym typeface="Quattrocento Sans"/>
            </a:endParaRPr>
          </a:p>
        </p:txBody>
      </p:sp>
      <p:sp>
        <p:nvSpPr>
          <p:cNvPr id="12" name="Google Shape;752;p11">
            <a:extLst>
              <a:ext uri="{FF2B5EF4-FFF2-40B4-BE49-F238E27FC236}">
                <a16:creationId xmlns:a16="http://schemas.microsoft.com/office/drawing/2014/main" id="{6047DB13-0040-6605-D125-A3EF8CD1460F}"/>
              </a:ext>
            </a:extLst>
          </p:cNvPr>
          <p:cNvSpPr/>
          <p:nvPr/>
        </p:nvSpPr>
        <p:spPr>
          <a:xfrm>
            <a:off x="11051978" y="1900025"/>
            <a:ext cx="570572" cy="57057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1">
              <a:solidFill>
                <a:schemeClr val="lt1"/>
              </a:solidFill>
              <a:latin typeface="Roboto"/>
              <a:ea typeface="Roboto"/>
              <a:cs typeface="Roboto"/>
              <a:sym typeface="Roboto"/>
            </a:endParaRPr>
          </a:p>
        </p:txBody>
      </p:sp>
      <p:sp>
        <p:nvSpPr>
          <p:cNvPr id="13" name="Google Shape;753;p11">
            <a:extLst>
              <a:ext uri="{FF2B5EF4-FFF2-40B4-BE49-F238E27FC236}">
                <a16:creationId xmlns:a16="http://schemas.microsoft.com/office/drawing/2014/main" id="{FFCE4489-DD34-BDB6-276F-B956EFDCFCEB}"/>
              </a:ext>
            </a:extLst>
          </p:cNvPr>
          <p:cNvSpPr txBox="1"/>
          <p:nvPr/>
        </p:nvSpPr>
        <p:spPr>
          <a:xfrm>
            <a:off x="7327170" y="1979564"/>
            <a:ext cx="3747110" cy="41545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100" b="1" dirty="0">
                <a:solidFill>
                  <a:schemeClr val="dk2"/>
                </a:solidFill>
                <a:latin typeface="+mj-lt"/>
                <a:ea typeface="Roboto"/>
                <a:cs typeface="Times New Roman" panose="02020603050405020304" pitchFamily="18" charset="0"/>
                <a:sym typeface="Roboto"/>
              </a:rPr>
              <a:t>THEO </a:t>
            </a:r>
            <a:r>
              <a:rPr lang="en-US" sz="2100" b="1" dirty="0" err="1">
                <a:solidFill>
                  <a:schemeClr val="dk2"/>
                </a:solidFill>
                <a:latin typeface="+mj-lt"/>
                <a:ea typeface="Roboto"/>
                <a:cs typeface="Times New Roman" panose="02020603050405020304" pitchFamily="18" charset="0"/>
                <a:sym typeface="Roboto"/>
              </a:rPr>
              <a:t>DÕI</a:t>
            </a:r>
            <a:r>
              <a:rPr lang="en-US" sz="2100" b="1" dirty="0">
                <a:solidFill>
                  <a:schemeClr val="dk2"/>
                </a:solidFill>
                <a:latin typeface="+mj-lt"/>
                <a:ea typeface="Roboto"/>
                <a:cs typeface="Times New Roman" panose="02020603050405020304" pitchFamily="18" charset="0"/>
                <a:sym typeface="Roboto"/>
              </a:rPr>
              <a:t> </a:t>
            </a:r>
            <a:r>
              <a:rPr lang="en-US" sz="2100" b="1" dirty="0" err="1">
                <a:solidFill>
                  <a:schemeClr val="dk2"/>
                </a:solidFill>
                <a:latin typeface="+mj-lt"/>
                <a:ea typeface="Roboto"/>
                <a:cs typeface="Times New Roman" panose="02020603050405020304" pitchFamily="18" charset="0"/>
                <a:sym typeface="Roboto"/>
              </a:rPr>
              <a:t>KẾT</a:t>
            </a:r>
            <a:r>
              <a:rPr lang="en-US" sz="2100" b="1" dirty="0">
                <a:solidFill>
                  <a:schemeClr val="dk2"/>
                </a:solidFill>
                <a:latin typeface="+mj-lt"/>
                <a:ea typeface="Roboto"/>
                <a:cs typeface="Times New Roman" panose="02020603050405020304" pitchFamily="18" charset="0"/>
                <a:sym typeface="Roboto"/>
              </a:rPr>
              <a:t> </a:t>
            </a:r>
            <a:r>
              <a:rPr lang="en-US" sz="2100" b="1" dirty="0" err="1">
                <a:solidFill>
                  <a:schemeClr val="dk2"/>
                </a:solidFill>
                <a:latin typeface="+mj-lt"/>
                <a:ea typeface="Roboto"/>
                <a:cs typeface="Times New Roman" panose="02020603050405020304" pitchFamily="18" charset="0"/>
                <a:sym typeface="Roboto"/>
              </a:rPr>
              <a:t>QUẢ</a:t>
            </a:r>
            <a:r>
              <a:rPr lang="en-US" sz="2100" b="1" dirty="0">
                <a:solidFill>
                  <a:schemeClr val="dk2"/>
                </a:solidFill>
                <a:latin typeface="+mj-lt"/>
                <a:ea typeface="Roboto"/>
                <a:cs typeface="Times New Roman" panose="02020603050405020304" pitchFamily="18" charset="0"/>
                <a:sym typeface="Roboto"/>
              </a:rPr>
              <a:t> </a:t>
            </a:r>
            <a:r>
              <a:rPr lang="en-US" sz="2100" b="1" dirty="0" err="1">
                <a:solidFill>
                  <a:schemeClr val="dk2"/>
                </a:solidFill>
                <a:latin typeface="+mj-lt"/>
                <a:ea typeface="Roboto"/>
                <a:cs typeface="Times New Roman" panose="02020603050405020304" pitchFamily="18" charset="0"/>
                <a:sym typeface="Roboto"/>
              </a:rPr>
              <a:t>HỌC</a:t>
            </a:r>
            <a:endParaRPr dirty="0">
              <a:latin typeface="+mj-lt"/>
              <a:cs typeface="Times New Roman" panose="02020603050405020304" pitchFamily="18" charset="0"/>
            </a:endParaRPr>
          </a:p>
        </p:txBody>
      </p:sp>
      <p:sp>
        <p:nvSpPr>
          <p:cNvPr id="14" name="Google Shape;754;p11">
            <a:extLst>
              <a:ext uri="{FF2B5EF4-FFF2-40B4-BE49-F238E27FC236}">
                <a16:creationId xmlns:a16="http://schemas.microsoft.com/office/drawing/2014/main" id="{2671AE80-2E02-9D64-4B72-F4A89D0C9A77}"/>
              </a:ext>
            </a:extLst>
          </p:cNvPr>
          <p:cNvSpPr txBox="1"/>
          <p:nvPr/>
        </p:nvSpPr>
        <p:spPr>
          <a:xfrm>
            <a:off x="7865523" y="2324789"/>
            <a:ext cx="3377914" cy="732508"/>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600" dirty="0">
                <a:solidFill>
                  <a:schemeClr val="dk2"/>
                </a:solidFill>
                <a:latin typeface="+mn-lt"/>
                <a:ea typeface="Quattrocento Sans"/>
                <a:cs typeface="Times New Roman" panose="02020603050405020304" pitchFamily="18" charset="0"/>
                <a:sym typeface="Quattrocento Sans"/>
              </a:rPr>
              <a:t>Theo </a:t>
            </a:r>
            <a:r>
              <a:rPr lang="en-US" sz="1600" dirty="0" err="1">
                <a:solidFill>
                  <a:schemeClr val="dk2"/>
                </a:solidFill>
                <a:latin typeface="+mn-lt"/>
                <a:ea typeface="Quattrocento Sans"/>
                <a:cs typeface="Times New Roman" panose="02020603050405020304" pitchFamily="18" charset="0"/>
                <a:sym typeface="Quattrocento Sans"/>
              </a:rPr>
              <a:t>dõi</a:t>
            </a:r>
            <a:r>
              <a:rPr lang="en-US" sz="1600" dirty="0">
                <a:solidFill>
                  <a:schemeClr val="dk2"/>
                </a:solidFill>
                <a:latin typeface="+mn-lt"/>
                <a:ea typeface="Quattrocento Sans"/>
                <a:cs typeface="Times New Roman" panose="02020603050405020304" pitchFamily="18" charset="0"/>
                <a:sym typeface="Quattrocento Sans"/>
              </a:rPr>
              <a:t> </a:t>
            </a:r>
            <a:r>
              <a:rPr lang="en-US" sz="1600" dirty="0" err="1">
                <a:solidFill>
                  <a:schemeClr val="dk2"/>
                </a:solidFill>
                <a:latin typeface="+mn-lt"/>
                <a:ea typeface="Quattrocento Sans"/>
                <a:cs typeface="Times New Roman" panose="02020603050405020304" pitchFamily="18" charset="0"/>
                <a:sym typeface="Quattrocento Sans"/>
              </a:rPr>
              <a:t>tiến</a:t>
            </a:r>
            <a:r>
              <a:rPr lang="en-US" sz="1600" dirty="0">
                <a:solidFill>
                  <a:schemeClr val="dk2"/>
                </a:solidFill>
                <a:latin typeface="+mn-lt"/>
                <a:ea typeface="Quattrocento Sans"/>
                <a:cs typeface="Times New Roman" panose="02020603050405020304" pitchFamily="18" charset="0"/>
                <a:sym typeface="Quattrocento Sans"/>
              </a:rPr>
              <a:t> </a:t>
            </a:r>
            <a:r>
              <a:rPr lang="en-US" sz="1600" dirty="0" err="1">
                <a:solidFill>
                  <a:schemeClr val="dk2"/>
                </a:solidFill>
                <a:latin typeface="+mn-lt"/>
                <a:ea typeface="Quattrocento Sans"/>
                <a:cs typeface="Times New Roman" panose="02020603050405020304" pitchFamily="18" charset="0"/>
                <a:sym typeface="Quattrocento Sans"/>
              </a:rPr>
              <a:t>trình</a:t>
            </a:r>
            <a:r>
              <a:rPr lang="en-US" sz="1600" dirty="0">
                <a:solidFill>
                  <a:schemeClr val="dk2"/>
                </a:solidFill>
                <a:latin typeface="+mn-lt"/>
                <a:ea typeface="Quattrocento Sans"/>
                <a:cs typeface="Times New Roman" panose="02020603050405020304" pitchFamily="18" charset="0"/>
                <a:sym typeface="Quattrocento Sans"/>
              </a:rPr>
              <a:t> </a:t>
            </a:r>
            <a:r>
              <a:rPr lang="en-US" sz="1600" dirty="0" err="1">
                <a:solidFill>
                  <a:schemeClr val="dk2"/>
                </a:solidFill>
                <a:latin typeface="+mn-lt"/>
                <a:ea typeface="Quattrocento Sans"/>
                <a:cs typeface="Times New Roman" panose="02020603050405020304" pitchFamily="18" charset="0"/>
                <a:sym typeface="Quattrocento Sans"/>
              </a:rPr>
              <a:t>học</a:t>
            </a:r>
            <a:r>
              <a:rPr lang="en-US" sz="1600" dirty="0">
                <a:solidFill>
                  <a:schemeClr val="dk2"/>
                </a:solidFill>
                <a:latin typeface="+mn-lt"/>
                <a:ea typeface="Quattrocento Sans"/>
                <a:cs typeface="Times New Roman" panose="02020603050405020304" pitchFamily="18" charset="0"/>
                <a:sym typeface="Quattrocento Sans"/>
              </a:rPr>
              <a:t> </a:t>
            </a:r>
            <a:r>
              <a:rPr lang="en-US" sz="1600" dirty="0" err="1">
                <a:solidFill>
                  <a:schemeClr val="dk2"/>
                </a:solidFill>
                <a:latin typeface="+mn-lt"/>
                <a:ea typeface="Quattrocento Sans"/>
                <a:cs typeface="Times New Roman" panose="02020603050405020304" pitchFamily="18" charset="0"/>
                <a:sym typeface="Quattrocento Sans"/>
              </a:rPr>
              <a:t>và</a:t>
            </a:r>
            <a:r>
              <a:rPr lang="en-US" sz="1600" dirty="0">
                <a:solidFill>
                  <a:schemeClr val="dk2"/>
                </a:solidFill>
                <a:latin typeface="+mn-lt"/>
                <a:ea typeface="Quattrocento Sans"/>
                <a:cs typeface="Times New Roman" panose="02020603050405020304" pitchFamily="18" charset="0"/>
                <a:sym typeface="Quattrocento Sans"/>
              </a:rPr>
              <a:t> </a:t>
            </a:r>
            <a:r>
              <a:rPr lang="en-US" sz="1600" dirty="0" err="1">
                <a:solidFill>
                  <a:schemeClr val="dk2"/>
                </a:solidFill>
                <a:latin typeface="+mn-lt"/>
                <a:ea typeface="Quattrocento Sans"/>
                <a:cs typeface="Times New Roman" panose="02020603050405020304" pitchFamily="18" charset="0"/>
                <a:sym typeface="Quattrocento Sans"/>
              </a:rPr>
              <a:t>kết</a:t>
            </a:r>
            <a:r>
              <a:rPr lang="en-US" sz="1600" dirty="0">
                <a:solidFill>
                  <a:schemeClr val="dk2"/>
                </a:solidFill>
                <a:latin typeface="+mn-lt"/>
                <a:ea typeface="Quattrocento Sans"/>
                <a:cs typeface="Times New Roman" panose="02020603050405020304" pitchFamily="18" charset="0"/>
                <a:sym typeface="Quattrocento Sans"/>
              </a:rPr>
              <a:t> </a:t>
            </a:r>
            <a:r>
              <a:rPr lang="en-US" sz="1600" dirty="0" err="1">
                <a:solidFill>
                  <a:schemeClr val="dk2"/>
                </a:solidFill>
                <a:latin typeface="+mn-lt"/>
                <a:ea typeface="Quattrocento Sans"/>
                <a:cs typeface="Times New Roman" panose="02020603050405020304" pitchFamily="18" charset="0"/>
                <a:sym typeface="Quattrocento Sans"/>
              </a:rPr>
              <a:t>quả</a:t>
            </a:r>
            <a:r>
              <a:rPr lang="en-US" sz="1600" dirty="0">
                <a:solidFill>
                  <a:schemeClr val="dk2"/>
                </a:solidFill>
                <a:latin typeface="+mn-lt"/>
                <a:ea typeface="Quattrocento Sans"/>
                <a:cs typeface="Times New Roman" panose="02020603050405020304" pitchFamily="18" charset="0"/>
                <a:sym typeface="Quattrocento Sans"/>
              </a:rPr>
              <a:t> </a:t>
            </a:r>
            <a:r>
              <a:rPr lang="en-US" sz="1600" dirty="0" err="1">
                <a:solidFill>
                  <a:schemeClr val="dk2"/>
                </a:solidFill>
                <a:latin typeface="+mn-lt"/>
                <a:ea typeface="Quattrocento Sans"/>
                <a:cs typeface="Times New Roman" panose="02020603050405020304" pitchFamily="18" charset="0"/>
                <a:sym typeface="Quattrocento Sans"/>
              </a:rPr>
              <a:t>học</a:t>
            </a:r>
            <a:r>
              <a:rPr lang="en-US" sz="1600" dirty="0">
                <a:solidFill>
                  <a:schemeClr val="dk2"/>
                </a:solidFill>
                <a:latin typeface="+mn-lt"/>
                <a:ea typeface="Quattrocento Sans"/>
                <a:cs typeface="Times New Roman" panose="02020603050405020304" pitchFamily="18" charset="0"/>
                <a:sym typeface="Quattrocento Sans"/>
              </a:rPr>
              <a:t> </a:t>
            </a:r>
            <a:r>
              <a:rPr lang="en-US" sz="1600" dirty="0" err="1">
                <a:solidFill>
                  <a:schemeClr val="dk2"/>
                </a:solidFill>
                <a:latin typeface="+mn-lt"/>
                <a:ea typeface="Quattrocento Sans"/>
                <a:cs typeface="Times New Roman" panose="02020603050405020304" pitchFamily="18" charset="0"/>
                <a:sym typeface="Quattrocento Sans"/>
              </a:rPr>
              <a:t>trực</a:t>
            </a:r>
            <a:r>
              <a:rPr lang="en-US" sz="1600" dirty="0">
                <a:solidFill>
                  <a:schemeClr val="dk2"/>
                </a:solidFill>
                <a:latin typeface="+mn-lt"/>
                <a:ea typeface="Quattrocento Sans"/>
                <a:cs typeface="Times New Roman" panose="02020603050405020304" pitchFamily="18" charset="0"/>
                <a:sym typeface="Quattrocento Sans"/>
              </a:rPr>
              <a:t> </a:t>
            </a:r>
            <a:r>
              <a:rPr lang="en-US" sz="1600" dirty="0" err="1">
                <a:solidFill>
                  <a:schemeClr val="dk2"/>
                </a:solidFill>
                <a:latin typeface="+mn-lt"/>
                <a:ea typeface="Quattrocento Sans"/>
                <a:cs typeface="Times New Roman" panose="02020603050405020304" pitchFamily="18" charset="0"/>
                <a:sym typeface="Quattrocento Sans"/>
              </a:rPr>
              <a:t>tuyến</a:t>
            </a:r>
            <a:r>
              <a:rPr lang="en-US" sz="1600" dirty="0">
                <a:solidFill>
                  <a:schemeClr val="dk2"/>
                </a:solidFill>
                <a:latin typeface="+mn-lt"/>
                <a:ea typeface="Quattrocento Sans"/>
                <a:cs typeface="Times New Roman" panose="02020603050405020304" pitchFamily="18" charset="0"/>
                <a:sym typeface="Quattrocento Sans"/>
              </a:rPr>
              <a:t> </a:t>
            </a:r>
            <a:endParaRPr dirty="0">
              <a:latin typeface="+mn-lt"/>
              <a:cs typeface="Times New Roman" panose="02020603050405020304" pitchFamily="18" charset="0"/>
            </a:endParaRPr>
          </a:p>
        </p:txBody>
      </p:sp>
      <p:sp>
        <p:nvSpPr>
          <p:cNvPr id="15" name="Google Shape;755;p11">
            <a:extLst>
              <a:ext uri="{FF2B5EF4-FFF2-40B4-BE49-F238E27FC236}">
                <a16:creationId xmlns:a16="http://schemas.microsoft.com/office/drawing/2014/main" id="{19B1887F-FE39-3350-A1DF-54AA2FB59332}"/>
              </a:ext>
            </a:extLst>
          </p:cNvPr>
          <p:cNvSpPr/>
          <p:nvPr/>
        </p:nvSpPr>
        <p:spPr>
          <a:xfrm>
            <a:off x="228600" y="3368238"/>
            <a:ext cx="570572" cy="570572"/>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1">
              <a:solidFill>
                <a:schemeClr val="lt1"/>
              </a:solidFill>
              <a:latin typeface="Roboto"/>
              <a:ea typeface="Roboto"/>
              <a:cs typeface="Roboto"/>
              <a:sym typeface="Roboto"/>
            </a:endParaRPr>
          </a:p>
        </p:txBody>
      </p:sp>
      <p:sp>
        <p:nvSpPr>
          <p:cNvPr id="16" name="Google Shape;756;p11">
            <a:extLst>
              <a:ext uri="{FF2B5EF4-FFF2-40B4-BE49-F238E27FC236}">
                <a16:creationId xmlns:a16="http://schemas.microsoft.com/office/drawing/2014/main" id="{DC1BA7D2-3F0E-0D2B-FBC4-2B5A29A02E83}"/>
              </a:ext>
            </a:extLst>
          </p:cNvPr>
          <p:cNvSpPr txBox="1"/>
          <p:nvPr/>
        </p:nvSpPr>
        <p:spPr>
          <a:xfrm>
            <a:off x="860070" y="3387809"/>
            <a:ext cx="5097010" cy="4154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err="1">
                <a:solidFill>
                  <a:schemeClr val="dk2"/>
                </a:solidFill>
                <a:latin typeface="+mj-lt"/>
                <a:ea typeface="Roboto"/>
                <a:cs typeface="Times New Roman" panose="02020603050405020304" pitchFamily="18" charset="0"/>
                <a:sym typeface="Roboto"/>
              </a:rPr>
              <a:t>HỌC</a:t>
            </a:r>
            <a:r>
              <a:rPr lang="en-US" sz="2100" b="1" dirty="0">
                <a:solidFill>
                  <a:schemeClr val="dk2"/>
                </a:solidFill>
                <a:latin typeface="+mj-lt"/>
                <a:ea typeface="Roboto"/>
                <a:cs typeface="Times New Roman" panose="02020603050405020304" pitchFamily="18" charset="0"/>
                <a:sym typeface="Roboto"/>
              </a:rPr>
              <a:t> &amp; </a:t>
            </a:r>
            <a:r>
              <a:rPr lang="en-US" sz="2100" b="1" dirty="0" err="1">
                <a:solidFill>
                  <a:schemeClr val="dk2"/>
                </a:solidFill>
                <a:latin typeface="+mj-lt"/>
                <a:ea typeface="Roboto"/>
                <a:cs typeface="Times New Roman" panose="02020603050405020304" pitchFamily="18" charset="0"/>
                <a:sym typeface="Roboto"/>
              </a:rPr>
              <a:t>LÀM</a:t>
            </a:r>
            <a:r>
              <a:rPr lang="en-US" sz="2100" b="1" dirty="0">
                <a:solidFill>
                  <a:schemeClr val="dk2"/>
                </a:solidFill>
                <a:latin typeface="+mj-lt"/>
                <a:ea typeface="Roboto"/>
                <a:cs typeface="Times New Roman" panose="02020603050405020304" pitchFamily="18" charset="0"/>
                <a:sym typeface="Roboto"/>
              </a:rPr>
              <a:t> </a:t>
            </a:r>
            <a:r>
              <a:rPr lang="en-US" sz="2100" b="1" dirty="0" err="1">
                <a:solidFill>
                  <a:schemeClr val="dk2"/>
                </a:solidFill>
                <a:latin typeface="+mj-lt"/>
                <a:ea typeface="Roboto"/>
                <a:cs typeface="Times New Roman" panose="02020603050405020304" pitchFamily="18" charset="0"/>
                <a:sym typeface="Roboto"/>
              </a:rPr>
              <a:t>BÀI</a:t>
            </a:r>
            <a:r>
              <a:rPr lang="en-US" sz="2100" b="1" dirty="0">
                <a:solidFill>
                  <a:schemeClr val="dk2"/>
                </a:solidFill>
                <a:latin typeface="+mj-lt"/>
                <a:ea typeface="Roboto"/>
                <a:cs typeface="Times New Roman" panose="02020603050405020304" pitchFamily="18" charset="0"/>
                <a:sym typeface="Roboto"/>
              </a:rPr>
              <a:t> </a:t>
            </a:r>
            <a:r>
              <a:rPr lang="en-US" sz="2100" b="1" dirty="0" err="1">
                <a:solidFill>
                  <a:schemeClr val="dk2"/>
                </a:solidFill>
                <a:latin typeface="+mj-lt"/>
                <a:ea typeface="Roboto"/>
                <a:cs typeface="Times New Roman" panose="02020603050405020304" pitchFamily="18" charset="0"/>
                <a:sym typeface="Roboto"/>
              </a:rPr>
              <a:t>TẬP</a:t>
            </a:r>
            <a:r>
              <a:rPr lang="en-US" sz="2100" b="1" dirty="0">
                <a:solidFill>
                  <a:schemeClr val="dk2"/>
                </a:solidFill>
                <a:latin typeface="+mj-lt"/>
                <a:ea typeface="Roboto"/>
                <a:cs typeface="Times New Roman" panose="02020603050405020304" pitchFamily="18" charset="0"/>
                <a:sym typeface="Roboto"/>
              </a:rPr>
              <a:t> </a:t>
            </a:r>
            <a:r>
              <a:rPr lang="en-US" sz="2100" b="1" dirty="0" err="1">
                <a:solidFill>
                  <a:schemeClr val="dk2"/>
                </a:solidFill>
                <a:latin typeface="+mj-lt"/>
                <a:ea typeface="Roboto"/>
                <a:cs typeface="Times New Roman" panose="02020603050405020304" pitchFamily="18" charset="0"/>
                <a:sym typeface="Roboto"/>
              </a:rPr>
              <a:t>TRỰC</a:t>
            </a:r>
            <a:r>
              <a:rPr lang="en-US" sz="2100" b="1" dirty="0">
                <a:solidFill>
                  <a:schemeClr val="dk2"/>
                </a:solidFill>
                <a:latin typeface="+mj-lt"/>
                <a:ea typeface="Roboto"/>
                <a:cs typeface="Times New Roman" panose="02020603050405020304" pitchFamily="18" charset="0"/>
                <a:sym typeface="Roboto"/>
              </a:rPr>
              <a:t> </a:t>
            </a:r>
            <a:r>
              <a:rPr lang="en-US" sz="2100" b="1" dirty="0" err="1">
                <a:solidFill>
                  <a:schemeClr val="dk2"/>
                </a:solidFill>
                <a:latin typeface="+mj-lt"/>
                <a:ea typeface="Roboto"/>
                <a:cs typeface="Times New Roman" panose="02020603050405020304" pitchFamily="18" charset="0"/>
                <a:sym typeface="Roboto"/>
              </a:rPr>
              <a:t>TUYẾN</a:t>
            </a:r>
            <a:endParaRPr dirty="0">
              <a:latin typeface="+mj-lt"/>
              <a:cs typeface="Times New Roman" panose="02020603050405020304" pitchFamily="18" charset="0"/>
            </a:endParaRPr>
          </a:p>
        </p:txBody>
      </p:sp>
      <p:sp>
        <p:nvSpPr>
          <p:cNvPr id="18" name="Google Shape;757;p11">
            <a:extLst>
              <a:ext uri="{FF2B5EF4-FFF2-40B4-BE49-F238E27FC236}">
                <a16:creationId xmlns:a16="http://schemas.microsoft.com/office/drawing/2014/main" id="{2D6EC7CB-8580-500A-A1FB-B972F19A1D7E}"/>
              </a:ext>
            </a:extLst>
          </p:cNvPr>
          <p:cNvSpPr txBox="1"/>
          <p:nvPr/>
        </p:nvSpPr>
        <p:spPr>
          <a:xfrm>
            <a:off x="1035277" y="3960361"/>
            <a:ext cx="4182344" cy="1052555"/>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600" dirty="0">
                <a:solidFill>
                  <a:schemeClr val="dk2"/>
                </a:solidFill>
                <a:latin typeface="+mj-lt"/>
                <a:ea typeface="Quattrocento Sans"/>
                <a:cs typeface="Times New Roman" panose="02020603050405020304" pitchFamily="18" charset="0"/>
                <a:sym typeface="Quattrocento Sans"/>
              </a:rPr>
              <a:t>Video, PDF, </a:t>
            </a:r>
            <a:r>
              <a:rPr lang="en-US" sz="1600" dirty="0" err="1">
                <a:solidFill>
                  <a:schemeClr val="dk2"/>
                </a:solidFill>
                <a:latin typeface="+mj-lt"/>
                <a:ea typeface="Quattrocento Sans"/>
                <a:cs typeface="Times New Roman" panose="02020603050405020304" pitchFamily="18" charset="0"/>
                <a:sym typeface="Quattrocento Sans"/>
              </a:rPr>
              <a:t>Powerpoint</a:t>
            </a:r>
            <a:r>
              <a:rPr lang="en-US" sz="1600" dirty="0">
                <a:solidFill>
                  <a:schemeClr val="dk2"/>
                </a:solidFill>
                <a:latin typeface="+mj-lt"/>
                <a:ea typeface="Quattrocento Sans"/>
                <a:cs typeface="Times New Roman" panose="02020603050405020304" pitchFamily="18" charset="0"/>
                <a:sym typeface="Quattrocento Sans"/>
              </a:rPr>
              <a:t>…</a:t>
            </a:r>
            <a:endParaRPr dirty="0">
              <a:latin typeface="+mj-lt"/>
              <a:cs typeface="Times New Roman" panose="02020603050405020304" pitchFamily="18" charset="0"/>
            </a:endParaRPr>
          </a:p>
          <a:p>
            <a:pPr marL="0" marR="0" lvl="0" indent="0" algn="l" rtl="0">
              <a:lnSpc>
                <a:spcPct val="130000"/>
              </a:lnSpc>
              <a:spcBef>
                <a:spcPts val="0"/>
              </a:spcBef>
              <a:spcAft>
                <a:spcPts val="0"/>
              </a:spcAft>
              <a:buNone/>
            </a:pPr>
            <a:r>
              <a:rPr lang="en-US" sz="1600" dirty="0" err="1">
                <a:solidFill>
                  <a:schemeClr val="dk2"/>
                </a:solidFill>
                <a:latin typeface="+mj-lt"/>
                <a:ea typeface="Quattrocento Sans"/>
                <a:cs typeface="Times New Roman" panose="02020603050405020304" pitchFamily="18" charset="0"/>
                <a:sym typeface="Quattrocento Sans"/>
              </a:rPr>
              <a:t>Thực</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hiện</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làm</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trắc</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nghiệm</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và</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tự</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luận</a:t>
            </a:r>
            <a:endParaRPr dirty="0">
              <a:latin typeface="+mj-lt"/>
              <a:cs typeface="Times New Roman" panose="02020603050405020304" pitchFamily="18" charset="0"/>
            </a:endParaRPr>
          </a:p>
          <a:p>
            <a:pPr marL="0" marR="0" lvl="0" indent="0" algn="l" rtl="0">
              <a:lnSpc>
                <a:spcPct val="130000"/>
              </a:lnSpc>
              <a:spcBef>
                <a:spcPts val="0"/>
              </a:spcBef>
              <a:spcAft>
                <a:spcPts val="0"/>
              </a:spcAft>
              <a:buNone/>
            </a:pPr>
            <a:r>
              <a:rPr lang="en-US" sz="1600" dirty="0" err="1">
                <a:solidFill>
                  <a:schemeClr val="dk2"/>
                </a:solidFill>
                <a:latin typeface="+mj-lt"/>
                <a:ea typeface="Quattrocento Sans"/>
                <a:cs typeface="Times New Roman" panose="02020603050405020304" pitchFamily="18" charset="0"/>
                <a:sym typeface="Quattrocento Sans"/>
              </a:rPr>
              <a:t>Lớp</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học</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ảo</a:t>
            </a:r>
            <a:endParaRPr sz="1600" dirty="0">
              <a:solidFill>
                <a:schemeClr val="dk2"/>
              </a:solidFill>
              <a:latin typeface="+mj-lt"/>
              <a:ea typeface="Quattrocento Sans"/>
              <a:cs typeface="Times New Roman" panose="02020603050405020304" pitchFamily="18" charset="0"/>
              <a:sym typeface="Quattrocento Sans"/>
            </a:endParaRPr>
          </a:p>
        </p:txBody>
      </p:sp>
      <p:sp>
        <p:nvSpPr>
          <p:cNvPr id="20" name="Google Shape;758;p11">
            <a:extLst>
              <a:ext uri="{FF2B5EF4-FFF2-40B4-BE49-F238E27FC236}">
                <a16:creationId xmlns:a16="http://schemas.microsoft.com/office/drawing/2014/main" id="{32F25585-BC0E-CABA-A703-EB76CC2CBEFF}"/>
              </a:ext>
            </a:extLst>
          </p:cNvPr>
          <p:cNvSpPr/>
          <p:nvPr/>
        </p:nvSpPr>
        <p:spPr>
          <a:xfrm>
            <a:off x="228600" y="1900025"/>
            <a:ext cx="570572" cy="570572"/>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1">
              <a:solidFill>
                <a:schemeClr val="lt1"/>
              </a:solidFill>
              <a:latin typeface="Roboto"/>
              <a:ea typeface="Roboto"/>
              <a:cs typeface="Roboto"/>
              <a:sym typeface="Roboto"/>
            </a:endParaRPr>
          </a:p>
        </p:txBody>
      </p:sp>
      <p:sp>
        <p:nvSpPr>
          <p:cNvPr id="21" name="Google Shape;759;p11">
            <a:extLst>
              <a:ext uri="{FF2B5EF4-FFF2-40B4-BE49-F238E27FC236}">
                <a16:creationId xmlns:a16="http://schemas.microsoft.com/office/drawing/2014/main" id="{1621D353-47EF-A186-DF7B-B8B28D772D0D}"/>
              </a:ext>
            </a:extLst>
          </p:cNvPr>
          <p:cNvSpPr txBox="1"/>
          <p:nvPr/>
        </p:nvSpPr>
        <p:spPr>
          <a:xfrm>
            <a:off x="1129451" y="1900025"/>
            <a:ext cx="3394529" cy="4154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err="1">
                <a:solidFill>
                  <a:schemeClr val="dk2"/>
                </a:solidFill>
                <a:latin typeface="+mj-lt"/>
                <a:ea typeface="Roboto"/>
                <a:cs typeface="Times New Roman" panose="02020603050405020304" pitchFamily="18" charset="0"/>
                <a:sym typeface="Roboto"/>
              </a:rPr>
              <a:t>HỌC</a:t>
            </a:r>
            <a:r>
              <a:rPr lang="en-US" sz="2100" b="1" dirty="0">
                <a:solidFill>
                  <a:schemeClr val="dk2"/>
                </a:solidFill>
                <a:latin typeface="+mj-lt"/>
                <a:ea typeface="Roboto"/>
                <a:cs typeface="Times New Roman" panose="02020603050405020304" pitchFamily="18" charset="0"/>
                <a:sym typeface="Roboto"/>
              </a:rPr>
              <a:t> </a:t>
            </a:r>
            <a:r>
              <a:rPr lang="en-US" sz="2100" b="1" dirty="0" err="1">
                <a:solidFill>
                  <a:schemeClr val="dk2"/>
                </a:solidFill>
                <a:latin typeface="+mj-lt"/>
                <a:ea typeface="Roboto"/>
                <a:cs typeface="Times New Roman" panose="02020603050405020304" pitchFamily="18" charset="0"/>
                <a:sym typeface="Roboto"/>
              </a:rPr>
              <a:t>MỌI</a:t>
            </a:r>
            <a:r>
              <a:rPr lang="en-US" sz="2100" b="1" dirty="0">
                <a:solidFill>
                  <a:schemeClr val="dk2"/>
                </a:solidFill>
                <a:latin typeface="+mj-lt"/>
                <a:ea typeface="Roboto"/>
                <a:cs typeface="Times New Roman" panose="02020603050405020304" pitchFamily="18" charset="0"/>
                <a:sym typeface="Roboto"/>
              </a:rPr>
              <a:t> </a:t>
            </a:r>
            <a:r>
              <a:rPr lang="en-US" sz="2100" b="1" dirty="0" err="1">
                <a:solidFill>
                  <a:schemeClr val="dk2"/>
                </a:solidFill>
                <a:latin typeface="+mj-lt"/>
                <a:ea typeface="Roboto"/>
                <a:cs typeface="Times New Roman" panose="02020603050405020304" pitchFamily="18" charset="0"/>
                <a:sym typeface="Roboto"/>
              </a:rPr>
              <a:t>LÚC</a:t>
            </a:r>
            <a:r>
              <a:rPr lang="en-US" sz="2100" b="1" dirty="0">
                <a:solidFill>
                  <a:schemeClr val="dk2"/>
                </a:solidFill>
                <a:latin typeface="+mj-lt"/>
                <a:ea typeface="Roboto"/>
                <a:cs typeface="Times New Roman" panose="02020603050405020304" pitchFamily="18" charset="0"/>
                <a:sym typeface="Roboto"/>
              </a:rPr>
              <a:t> </a:t>
            </a:r>
            <a:r>
              <a:rPr lang="en-US" sz="2100" b="1" dirty="0" err="1">
                <a:solidFill>
                  <a:schemeClr val="dk2"/>
                </a:solidFill>
                <a:latin typeface="+mj-lt"/>
                <a:ea typeface="Roboto"/>
                <a:cs typeface="Times New Roman" panose="02020603050405020304" pitchFamily="18" charset="0"/>
                <a:sym typeface="Roboto"/>
              </a:rPr>
              <a:t>MỌI</a:t>
            </a:r>
            <a:r>
              <a:rPr lang="en-US" sz="2100" b="1" dirty="0">
                <a:solidFill>
                  <a:schemeClr val="dk2"/>
                </a:solidFill>
                <a:latin typeface="+mj-lt"/>
                <a:ea typeface="Roboto"/>
                <a:cs typeface="Times New Roman" panose="02020603050405020304" pitchFamily="18" charset="0"/>
                <a:sym typeface="Roboto"/>
              </a:rPr>
              <a:t> </a:t>
            </a:r>
            <a:r>
              <a:rPr lang="en-US" sz="2100" b="1" dirty="0" err="1">
                <a:solidFill>
                  <a:schemeClr val="dk2"/>
                </a:solidFill>
                <a:latin typeface="+mj-lt"/>
                <a:ea typeface="Roboto"/>
                <a:cs typeface="Times New Roman" panose="02020603050405020304" pitchFamily="18" charset="0"/>
                <a:sym typeface="Roboto"/>
              </a:rPr>
              <a:t>NƠI</a:t>
            </a:r>
            <a:r>
              <a:rPr lang="en-US" sz="2100" b="1" dirty="0">
                <a:solidFill>
                  <a:schemeClr val="dk2"/>
                </a:solidFill>
                <a:latin typeface="+mj-lt"/>
                <a:ea typeface="Roboto"/>
                <a:cs typeface="Times New Roman" panose="02020603050405020304" pitchFamily="18" charset="0"/>
                <a:sym typeface="Roboto"/>
              </a:rPr>
              <a:t> </a:t>
            </a:r>
            <a:endParaRPr dirty="0">
              <a:latin typeface="+mj-lt"/>
              <a:cs typeface="Times New Roman" panose="02020603050405020304" pitchFamily="18" charset="0"/>
            </a:endParaRPr>
          </a:p>
        </p:txBody>
      </p:sp>
      <p:sp>
        <p:nvSpPr>
          <p:cNvPr id="22" name="Google Shape;760;p11">
            <a:extLst>
              <a:ext uri="{FF2B5EF4-FFF2-40B4-BE49-F238E27FC236}">
                <a16:creationId xmlns:a16="http://schemas.microsoft.com/office/drawing/2014/main" id="{ADF32C88-10D2-1CE6-0090-ADAA1873A1AA}"/>
              </a:ext>
            </a:extLst>
          </p:cNvPr>
          <p:cNvSpPr txBox="1"/>
          <p:nvPr/>
        </p:nvSpPr>
        <p:spPr>
          <a:xfrm>
            <a:off x="1067833" y="2324789"/>
            <a:ext cx="2529132" cy="41238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en-US" sz="1600" dirty="0" err="1">
                <a:solidFill>
                  <a:schemeClr val="dk2"/>
                </a:solidFill>
                <a:latin typeface="+mj-lt"/>
                <a:ea typeface="Quattrocento Sans"/>
                <a:cs typeface="Times New Roman" panose="02020603050405020304" pitchFamily="18" charset="0"/>
                <a:sym typeface="Quattrocento Sans"/>
              </a:rPr>
              <a:t>Hỗ</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trợ</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học</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đa</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thiết</a:t>
            </a:r>
            <a:r>
              <a:rPr lang="en-US" sz="1600" dirty="0">
                <a:solidFill>
                  <a:schemeClr val="dk2"/>
                </a:solidFill>
                <a:latin typeface="+mj-lt"/>
                <a:ea typeface="Quattrocento Sans"/>
                <a:cs typeface="Times New Roman" panose="02020603050405020304" pitchFamily="18" charset="0"/>
                <a:sym typeface="Quattrocento Sans"/>
              </a:rPr>
              <a:t> </a:t>
            </a:r>
            <a:r>
              <a:rPr lang="en-US" sz="1600" dirty="0" err="1">
                <a:solidFill>
                  <a:schemeClr val="dk2"/>
                </a:solidFill>
                <a:latin typeface="+mj-lt"/>
                <a:ea typeface="Quattrocento Sans"/>
                <a:cs typeface="Times New Roman" panose="02020603050405020304" pitchFamily="18" charset="0"/>
                <a:sym typeface="Quattrocento Sans"/>
              </a:rPr>
              <a:t>bị</a:t>
            </a:r>
            <a:endParaRPr sz="1600" dirty="0">
              <a:solidFill>
                <a:schemeClr val="dk2"/>
              </a:solidFill>
              <a:latin typeface="+mj-lt"/>
              <a:ea typeface="Quattrocento Sans"/>
              <a:cs typeface="Times New Roman" panose="02020603050405020304" pitchFamily="18" charset="0"/>
              <a:sym typeface="Quattrocento Sans"/>
            </a:endParaRPr>
          </a:p>
        </p:txBody>
      </p:sp>
      <p:sp>
        <p:nvSpPr>
          <p:cNvPr id="23" name="Google Shape;761;p11">
            <a:extLst>
              <a:ext uri="{FF2B5EF4-FFF2-40B4-BE49-F238E27FC236}">
                <a16:creationId xmlns:a16="http://schemas.microsoft.com/office/drawing/2014/main" id="{046926AC-8A20-08F2-1C80-D6B564DAB0AC}"/>
              </a:ext>
            </a:extLst>
          </p:cNvPr>
          <p:cNvSpPr/>
          <p:nvPr/>
        </p:nvSpPr>
        <p:spPr>
          <a:xfrm>
            <a:off x="397652" y="2058351"/>
            <a:ext cx="254770" cy="231618"/>
          </a:xfrm>
          <a:custGeom>
            <a:avLst/>
            <a:gdLst/>
            <a:ahLst/>
            <a:cxnLst/>
            <a:rect l="l" t="t"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lt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a:solidFill>
                <a:schemeClr val="dk1"/>
              </a:solidFill>
              <a:latin typeface="Lato"/>
              <a:ea typeface="Lato"/>
              <a:cs typeface="Lato"/>
              <a:sym typeface="Lato"/>
            </a:endParaRPr>
          </a:p>
        </p:txBody>
      </p:sp>
      <p:sp>
        <p:nvSpPr>
          <p:cNvPr id="24" name="Google Shape;762;p11">
            <a:extLst>
              <a:ext uri="{FF2B5EF4-FFF2-40B4-BE49-F238E27FC236}">
                <a16:creationId xmlns:a16="http://schemas.microsoft.com/office/drawing/2014/main" id="{707D5F22-FBE0-1BA7-0110-42BA3BA60B96}"/>
              </a:ext>
            </a:extLst>
          </p:cNvPr>
          <p:cNvSpPr/>
          <p:nvPr/>
        </p:nvSpPr>
        <p:spPr>
          <a:xfrm>
            <a:off x="391111" y="3535352"/>
            <a:ext cx="254770" cy="208471"/>
          </a:xfrm>
          <a:custGeom>
            <a:avLst/>
            <a:gdLst/>
            <a:ahLst/>
            <a:cxnLst/>
            <a:rect l="l" t="t"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lt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a:solidFill>
                <a:schemeClr val="dk1"/>
              </a:solidFill>
              <a:latin typeface="Lato"/>
              <a:ea typeface="Lato"/>
              <a:cs typeface="Lato"/>
              <a:sym typeface="Lato"/>
            </a:endParaRPr>
          </a:p>
        </p:txBody>
      </p:sp>
      <p:sp>
        <p:nvSpPr>
          <p:cNvPr id="25" name="Google Shape;763;p11">
            <a:extLst>
              <a:ext uri="{FF2B5EF4-FFF2-40B4-BE49-F238E27FC236}">
                <a16:creationId xmlns:a16="http://schemas.microsoft.com/office/drawing/2014/main" id="{BE75E122-4009-FFCB-84CC-CCA3A8B6AA46}"/>
              </a:ext>
            </a:extLst>
          </p:cNvPr>
          <p:cNvSpPr/>
          <p:nvPr/>
        </p:nvSpPr>
        <p:spPr>
          <a:xfrm>
            <a:off x="11221030" y="3581697"/>
            <a:ext cx="254770" cy="162126"/>
          </a:xfrm>
          <a:custGeom>
            <a:avLst/>
            <a:gdLst/>
            <a:ahLst/>
            <a:cxnLst/>
            <a:rect l="l" t="t"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chemeClr val="lt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a:solidFill>
                <a:schemeClr val="dk1"/>
              </a:solidFill>
              <a:latin typeface="Lato"/>
              <a:ea typeface="Lato"/>
              <a:cs typeface="Lato"/>
              <a:sym typeface="Lato"/>
            </a:endParaRPr>
          </a:p>
        </p:txBody>
      </p:sp>
      <p:sp>
        <p:nvSpPr>
          <p:cNvPr id="26" name="Google Shape;764;p11">
            <a:extLst>
              <a:ext uri="{FF2B5EF4-FFF2-40B4-BE49-F238E27FC236}">
                <a16:creationId xmlns:a16="http://schemas.microsoft.com/office/drawing/2014/main" id="{98D5A883-D3C5-E3D9-F234-4EC6555DCD0F}"/>
              </a:ext>
            </a:extLst>
          </p:cNvPr>
          <p:cNvSpPr/>
          <p:nvPr/>
        </p:nvSpPr>
        <p:spPr>
          <a:xfrm>
            <a:off x="11221030" y="2070019"/>
            <a:ext cx="254770" cy="254770"/>
          </a:xfrm>
          <a:custGeom>
            <a:avLst/>
            <a:gdLst/>
            <a:ahLst/>
            <a:cxnLst/>
            <a:rect l="l" t="t"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lt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a:solidFill>
                <a:schemeClr val="dk1"/>
              </a:solidFill>
              <a:latin typeface="Lato"/>
              <a:ea typeface="Lato"/>
              <a:cs typeface="Lato"/>
              <a:sym typeface="Lato"/>
            </a:endParaRPr>
          </a:p>
        </p:txBody>
      </p:sp>
      <p:grpSp>
        <p:nvGrpSpPr>
          <p:cNvPr id="27" name="Google Shape;765;p11">
            <a:extLst>
              <a:ext uri="{FF2B5EF4-FFF2-40B4-BE49-F238E27FC236}">
                <a16:creationId xmlns:a16="http://schemas.microsoft.com/office/drawing/2014/main" id="{D142D7F1-56A9-6ADD-F987-38CE1798DE00}"/>
              </a:ext>
            </a:extLst>
          </p:cNvPr>
          <p:cNvGrpSpPr/>
          <p:nvPr/>
        </p:nvGrpSpPr>
        <p:grpSpPr>
          <a:xfrm>
            <a:off x="4800600" y="2530979"/>
            <a:ext cx="2875182" cy="2685961"/>
            <a:chOff x="12927806" y="4486655"/>
            <a:chExt cx="7460986" cy="7503707"/>
          </a:xfrm>
        </p:grpSpPr>
        <p:sp>
          <p:nvSpPr>
            <p:cNvPr id="28" name="Google Shape;766;p11">
              <a:extLst>
                <a:ext uri="{FF2B5EF4-FFF2-40B4-BE49-F238E27FC236}">
                  <a16:creationId xmlns:a16="http://schemas.microsoft.com/office/drawing/2014/main" id="{3991E62D-0AE9-0173-F7DB-8D1632603107}"/>
                </a:ext>
              </a:extLst>
            </p:cNvPr>
            <p:cNvSpPr/>
            <p:nvPr/>
          </p:nvSpPr>
          <p:spPr>
            <a:xfrm>
              <a:off x="15512288" y="8199433"/>
              <a:ext cx="2776126" cy="3790929"/>
            </a:xfrm>
            <a:custGeom>
              <a:avLst/>
              <a:gdLst/>
              <a:ahLst/>
              <a:cxnLst/>
              <a:rect l="l" t="t" r="r" b="b"/>
              <a:pathLst>
                <a:path w="4621" h="6311" extrusionOk="0">
                  <a:moveTo>
                    <a:pt x="3435" y="4364"/>
                  </a:moveTo>
                  <a:lnTo>
                    <a:pt x="3435" y="4364"/>
                  </a:lnTo>
                  <a:cubicBezTo>
                    <a:pt x="3794" y="3641"/>
                    <a:pt x="3730" y="3161"/>
                    <a:pt x="3807" y="2758"/>
                  </a:cubicBezTo>
                  <a:cubicBezTo>
                    <a:pt x="3884" y="2355"/>
                    <a:pt x="4108" y="1996"/>
                    <a:pt x="4223" y="1830"/>
                  </a:cubicBezTo>
                  <a:cubicBezTo>
                    <a:pt x="4363" y="1631"/>
                    <a:pt x="4620" y="1196"/>
                    <a:pt x="4568" y="1075"/>
                  </a:cubicBezTo>
                  <a:cubicBezTo>
                    <a:pt x="4466" y="832"/>
                    <a:pt x="4140" y="1395"/>
                    <a:pt x="3922" y="1702"/>
                  </a:cubicBezTo>
                  <a:cubicBezTo>
                    <a:pt x="3698" y="2003"/>
                    <a:pt x="3487" y="2163"/>
                    <a:pt x="3410" y="2150"/>
                  </a:cubicBezTo>
                  <a:cubicBezTo>
                    <a:pt x="3340" y="2131"/>
                    <a:pt x="3493" y="1696"/>
                    <a:pt x="3608" y="1299"/>
                  </a:cubicBezTo>
                  <a:cubicBezTo>
                    <a:pt x="3800" y="646"/>
                    <a:pt x="3909" y="358"/>
                    <a:pt x="3698" y="307"/>
                  </a:cubicBezTo>
                  <a:cubicBezTo>
                    <a:pt x="3442" y="249"/>
                    <a:pt x="3333" y="966"/>
                    <a:pt x="3192" y="1356"/>
                  </a:cubicBezTo>
                  <a:cubicBezTo>
                    <a:pt x="3058" y="1715"/>
                    <a:pt x="2968" y="1900"/>
                    <a:pt x="2834" y="1887"/>
                  </a:cubicBezTo>
                  <a:cubicBezTo>
                    <a:pt x="2776" y="1881"/>
                    <a:pt x="2739" y="1606"/>
                    <a:pt x="2726" y="1030"/>
                  </a:cubicBezTo>
                  <a:cubicBezTo>
                    <a:pt x="2713" y="185"/>
                    <a:pt x="2694" y="0"/>
                    <a:pt x="2566" y="6"/>
                  </a:cubicBezTo>
                  <a:cubicBezTo>
                    <a:pt x="2265" y="19"/>
                    <a:pt x="2323" y="524"/>
                    <a:pt x="2304" y="960"/>
                  </a:cubicBezTo>
                  <a:cubicBezTo>
                    <a:pt x="2291" y="1395"/>
                    <a:pt x="2336" y="1843"/>
                    <a:pt x="2297" y="1856"/>
                  </a:cubicBezTo>
                  <a:cubicBezTo>
                    <a:pt x="2137" y="1932"/>
                    <a:pt x="2022" y="1382"/>
                    <a:pt x="1862" y="979"/>
                  </a:cubicBezTo>
                  <a:cubicBezTo>
                    <a:pt x="1702" y="582"/>
                    <a:pt x="1587" y="19"/>
                    <a:pt x="1337" y="281"/>
                  </a:cubicBezTo>
                  <a:cubicBezTo>
                    <a:pt x="1165" y="467"/>
                    <a:pt x="1408" y="1222"/>
                    <a:pt x="1600" y="1689"/>
                  </a:cubicBezTo>
                  <a:cubicBezTo>
                    <a:pt x="1785" y="2150"/>
                    <a:pt x="1869" y="2527"/>
                    <a:pt x="1677" y="2720"/>
                  </a:cubicBezTo>
                  <a:cubicBezTo>
                    <a:pt x="1408" y="2982"/>
                    <a:pt x="1229" y="2783"/>
                    <a:pt x="915" y="2585"/>
                  </a:cubicBezTo>
                  <a:cubicBezTo>
                    <a:pt x="595" y="2387"/>
                    <a:pt x="294" y="2374"/>
                    <a:pt x="147" y="2540"/>
                  </a:cubicBezTo>
                  <a:cubicBezTo>
                    <a:pt x="0" y="2713"/>
                    <a:pt x="70" y="2879"/>
                    <a:pt x="153" y="2848"/>
                  </a:cubicBezTo>
                  <a:cubicBezTo>
                    <a:pt x="237" y="2816"/>
                    <a:pt x="352" y="2854"/>
                    <a:pt x="608" y="3020"/>
                  </a:cubicBezTo>
                  <a:cubicBezTo>
                    <a:pt x="864" y="3187"/>
                    <a:pt x="998" y="3462"/>
                    <a:pt x="1382" y="3686"/>
                  </a:cubicBezTo>
                  <a:cubicBezTo>
                    <a:pt x="1772" y="3910"/>
                    <a:pt x="1881" y="4044"/>
                    <a:pt x="1990" y="4313"/>
                  </a:cubicBezTo>
                  <a:cubicBezTo>
                    <a:pt x="2099" y="4582"/>
                    <a:pt x="2086" y="5420"/>
                    <a:pt x="2086" y="5420"/>
                  </a:cubicBezTo>
                  <a:cubicBezTo>
                    <a:pt x="2086" y="5715"/>
                    <a:pt x="2086" y="6009"/>
                    <a:pt x="2080" y="6310"/>
                  </a:cubicBezTo>
                  <a:cubicBezTo>
                    <a:pt x="3333" y="6310"/>
                    <a:pt x="3333" y="6310"/>
                    <a:pt x="3333" y="6310"/>
                  </a:cubicBezTo>
                  <a:cubicBezTo>
                    <a:pt x="3378" y="5126"/>
                    <a:pt x="3435" y="4364"/>
                    <a:pt x="3435" y="4364"/>
                  </a:cubicBezTo>
                </a:path>
              </a:pathLst>
            </a:custGeom>
            <a:solidFill>
              <a:srgbClr val="7C78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600" b="1">
                <a:solidFill>
                  <a:schemeClr val="dk1"/>
                </a:solidFill>
                <a:latin typeface="Roboto"/>
                <a:ea typeface="Roboto"/>
                <a:cs typeface="Roboto"/>
                <a:sym typeface="Roboto"/>
              </a:endParaRPr>
            </a:p>
          </p:txBody>
        </p:sp>
        <p:sp>
          <p:nvSpPr>
            <p:cNvPr id="29" name="Google Shape;767;p11">
              <a:extLst>
                <a:ext uri="{FF2B5EF4-FFF2-40B4-BE49-F238E27FC236}">
                  <a16:creationId xmlns:a16="http://schemas.microsoft.com/office/drawing/2014/main" id="{FEF92D71-C330-3B9B-C72E-0E9091C6794D}"/>
                </a:ext>
              </a:extLst>
            </p:cNvPr>
            <p:cNvSpPr/>
            <p:nvPr/>
          </p:nvSpPr>
          <p:spPr>
            <a:xfrm>
              <a:off x="12927806" y="7143614"/>
              <a:ext cx="2837051" cy="2249125"/>
            </a:xfrm>
            <a:custGeom>
              <a:avLst/>
              <a:gdLst/>
              <a:ahLst/>
              <a:cxnLst/>
              <a:rect l="l" t="t" r="r" b="b"/>
              <a:pathLst>
                <a:path w="4724" h="3745" extrusionOk="0">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accent1">
                <a:alpha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600" b="1">
                <a:solidFill>
                  <a:schemeClr val="dk1"/>
                </a:solidFill>
                <a:latin typeface="Roboto"/>
                <a:ea typeface="Roboto"/>
                <a:cs typeface="Roboto"/>
                <a:sym typeface="Roboto"/>
              </a:endParaRPr>
            </a:p>
          </p:txBody>
        </p:sp>
        <p:sp>
          <p:nvSpPr>
            <p:cNvPr id="30" name="Google Shape;768;p11">
              <a:extLst>
                <a:ext uri="{FF2B5EF4-FFF2-40B4-BE49-F238E27FC236}">
                  <a16:creationId xmlns:a16="http://schemas.microsoft.com/office/drawing/2014/main" id="{459EBF67-F370-1DC7-01FA-8586A635F967}"/>
                </a:ext>
              </a:extLst>
            </p:cNvPr>
            <p:cNvSpPr/>
            <p:nvPr/>
          </p:nvSpPr>
          <p:spPr>
            <a:xfrm>
              <a:off x="13247415" y="4486655"/>
              <a:ext cx="4529746" cy="3867755"/>
            </a:xfrm>
            <a:custGeom>
              <a:avLst/>
              <a:gdLst/>
              <a:ahLst/>
              <a:cxnLst/>
              <a:rect l="l" t="t" r="r" b="b"/>
              <a:pathLst>
                <a:path w="7540" h="6439" extrusionOk="0">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600" b="1">
                <a:solidFill>
                  <a:schemeClr val="dk1"/>
                </a:solidFill>
                <a:latin typeface="Roboto"/>
                <a:ea typeface="Roboto"/>
                <a:cs typeface="Roboto"/>
                <a:sym typeface="Roboto"/>
              </a:endParaRPr>
            </a:p>
          </p:txBody>
        </p:sp>
        <p:sp>
          <p:nvSpPr>
            <p:cNvPr id="31" name="Google Shape;769;p11">
              <a:extLst>
                <a:ext uri="{FF2B5EF4-FFF2-40B4-BE49-F238E27FC236}">
                  <a16:creationId xmlns:a16="http://schemas.microsoft.com/office/drawing/2014/main" id="{A9891B21-5851-DEFE-9B13-EBC510185CAB}"/>
                </a:ext>
              </a:extLst>
            </p:cNvPr>
            <p:cNvSpPr/>
            <p:nvPr/>
          </p:nvSpPr>
          <p:spPr>
            <a:xfrm>
              <a:off x="15493488" y="4820851"/>
              <a:ext cx="3374793" cy="3184275"/>
            </a:xfrm>
            <a:custGeom>
              <a:avLst/>
              <a:gdLst/>
              <a:ahLst/>
              <a:cxnLst/>
              <a:rect l="l" t="t" r="r" b="b"/>
              <a:pathLst>
                <a:path w="5620" h="5300" extrusionOk="0">
                  <a:moveTo>
                    <a:pt x="3040" y="0"/>
                  </a:moveTo>
                  <a:lnTo>
                    <a:pt x="3040" y="0"/>
                  </a:lnTo>
                  <a:cubicBezTo>
                    <a:pt x="2483" y="0"/>
                    <a:pt x="1913" y="134"/>
                    <a:pt x="1459" y="378"/>
                  </a:cubicBezTo>
                  <a:cubicBezTo>
                    <a:pt x="0" y="1152"/>
                    <a:pt x="576" y="2873"/>
                    <a:pt x="576" y="2873"/>
                  </a:cubicBezTo>
                  <a:cubicBezTo>
                    <a:pt x="857" y="4461"/>
                    <a:pt x="2540" y="4505"/>
                    <a:pt x="2739" y="4505"/>
                  </a:cubicBezTo>
                  <a:cubicBezTo>
                    <a:pt x="2752" y="4505"/>
                    <a:pt x="2758" y="4505"/>
                    <a:pt x="2758" y="4505"/>
                  </a:cubicBezTo>
                  <a:cubicBezTo>
                    <a:pt x="2688" y="4858"/>
                    <a:pt x="2349" y="5299"/>
                    <a:pt x="2349" y="5299"/>
                  </a:cubicBezTo>
                  <a:cubicBezTo>
                    <a:pt x="2617" y="5299"/>
                    <a:pt x="5619" y="4294"/>
                    <a:pt x="5516" y="2118"/>
                  </a:cubicBezTo>
                  <a:cubicBezTo>
                    <a:pt x="5440" y="627"/>
                    <a:pt x="4249" y="0"/>
                    <a:pt x="3040" y="0"/>
                  </a:cubicBezTo>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600" b="1">
                <a:solidFill>
                  <a:schemeClr val="dk1"/>
                </a:solidFill>
                <a:latin typeface="Roboto"/>
                <a:ea typeface="Roboto"/>
                <a:cs typeface="Roboto"/>
                <a:sym typeface="Roboto"/>
              </a:endParaRPr>
            </a:p>
          </p:txBody>
        </p:sp>
        <p:sp>
          <p:nvSpPr>
            <p:cNvPr id="32" name="Google Shape;770;p11">
              <a:extLst>
                <a:ext uri="{FF2B5EF4-FFF2-40B4-BE49-F238E27FC236}">
                  <a16:creationId xmlns:a16="http://schemas.microsoft.com/office/drawing/2014/main" id="{C4B64016-A203-13A8-4ADE-DC5BA6E315B4}"/>
                </a:ext>
              </a:extLst>
            </p:cNvPr>
            <p:cNvSpPr/>
            <p:nvPr/>
          </p:nvSpPr>
          <p:spPr>
            <a:xfrm>
              <a:off x="17347770" y="6078792"/>
              <a:ext cx="3041022" cy="2275618"/>
            </a:xfrm>
            <a:custGeom>
              <a:avLst/>
              <a:gdLst/>
              <a:ahLst/>
              <a:cxnLst/>
              <a:rect l="l" t="t" r="r" b="b"/>
              <a:pathLst>
                <a:path w="5064" h="3789" extrusionOk="0">
                  <a:moveTo>
                    <a:pt x="2279" y="0"/>
                  </a:moveTo>
                  <a:lnTo>
                    <a:pt x="2279" y="0"/>
                  </a:lnTo>
                  <a:cubicBezTo>
                    <a:pt x="167" y="0"/>
                    <a:pt x="0" y="2285"/>
                    <a:pt x="1210" y="3123"/>
                  </a:cubicBezTo>
                  <a:cubicBezTo>
                    <a:pt x="1210" y="3123"/>
                    <a:pt x="1005" y="3494"/>
                    <a:pt x="692" y="3532"/>
                  </a:cubicBezTo>
                  <a:cubicBezTo>
                    <a:pt x="692" y="3532"/>
                    <a:pt x="1293" y="3788"/>
                    <a:pt x="2112" y="3788"/>
                  </a:cubicBezTo>
                  <a:cubicBezTo>
                    <a:pt x="2496" y="3788"/>
                    <a:pt x="2931" y="3730"/>
                    <a:pt x="3373" y="3570"/>
                  </a:cubicBezTo>
                  <a:cubicBezTo>
                    <a:pt x="3373" y="3570"/>
                    <a:pt x="4378" y="3327"/>
                    <a:pt x="4717" y="2445"/>
                  </a:cubicBezTo>
                  <a:cubicBezTo>
                    <a:pt x="5063" y="1562"/>
                    <a:pt x="4672" y="109"/>
                    <a:pt x="2426" y="7"/>
                  </a:cubicBezTo>
                  <a:cubicBezTo>
                    <a:pt x="2375" y="7"/>
                    <a:pt x="2330" y="0"/>
                    <a:pt x="2279" y="0"/>
                  </a:cubicBezTo>
                </a:path>
              </a:pathLst>
            </a:custGeom>
            <a:solidFill>
              <a:schemeClr val="accent4">
                <a:alpha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600" b="1">
                <a:solidFill>
                  <a:schemeClr val="dk1"/>
                </a:solidFill>
                <a:latin typeface="Roboto"/>
                <a:ea typeface="Roboto"/>
                <a:cs typeface="Roboto"/>
                <a:sym typeface="Roboto"/>
              </a:endParaRPr>
            </a:p>
          </p:txBody>
        </p:sp>
        <p:sp>
          <p:nvSpPr>
            <p:cNvPr id="33" name="Google Shape;771;p11">
              <a:extLst>
                <a:ext uri="{FF2B5EF4-FFF2-40B4-BE49-F238E27FC236}">
                  <a16:creationId xmlns:a16="http://schemas.microsoft.com/office/drawing/2014/main" id="{1CBDAA97-B699-2CAF-0FA9-F420F19DCCDA}"/>
                </a:ext>
              </a:extLst>
            </p:cNvPr>
            <p:cNvSpPr/>
            <p:nvPr/>
          </p:nvSpPr>
          <p:spPr>
            <a:xfrm>
              <a:off x="18332974" y="7560513"/>
              <a:ext cx="1920506" cy="1499417"/>
            </a:xfrm>
            <a:custGeom>
              <a:avLst/>
              <a:gdLst/>
              <a:ahLst/>
              <a:cxnLst/>
              <a:rect l="l" t="t" r="r" b="b"/>
              <a:pathLst>
                <a:path w="3195" h="2497" extrusionOk="0">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chemeClr val="accent5">
                <a:alpha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600" b="1">
                <a:solidFill>
                  <a:schemeClr val="dk1"/>
                </a:solidFill>
                <a:latin typeface="Roboto"/>
                <a:ea typeface="Roboto"/>
                <a:cs typeface="Roboto"/>
                <a:sym typeface="Roboto"/>
              </a:endParaRPr>
            </a:p>
          </p:txBody>
        </p:sp>
      </p:grpSp>
    </p:spTree>
    <p:extLst>
      <p:ext uri="{BB962C8B-B14F-4D97-AF65-F5344CB8AC3E}">
        <p14:creationId xmlns:p14="http://schemas.microsoft.com/office/powerpoint/2010/main" val="396132874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1F497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1F497D"/>
    </a:accent6>
    <a:hlink>
      <a:srgbClr val="0000FF"/>
    </a:hlink>
    <a:folHlink>
      <a:srgbClr val="800080"/>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1F497D"/>
    </a:accent6>
    <a:hlink>
      <a:srgbClr val="0000FF"/>
    </a:hlink>
    <a:folHlink>
      <a:srgbClr val="800080"/>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1F497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11483</TotalTime>
  <Words>1980</Words>
  <Application>Microsoft Office PowerPoint</Application>
  <PresentationFormat>Widescreen</PresentationFormat>
  <Paragraphs>158</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Lato</vt:lpstr>
      <vt:lpstr>Roboto</vt:lpstr>
      <vt:lpstr>Roboto Black</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Nguyen Van</dc:creator>
  <cp:lastModifiedBy>khoa htb</cp:lastModifiedBy>
  <cp:revision>749</cp:revision>
  <dcterms:created xsi:type="dcterms:W3CDTF">2018-12-21T09:40:02Z</dcterms:created>
  <dcterms:modified xsi:type="dcterms:W3CDTF">2025-12-04T23:36:11Z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2018-08-04T00:00:00Z</vt:filetime>
  </property>
  <property fmtid="{D5CDD505-2E9C-101B-9397-08002B2CF9AE}" pid="3" name="Creator">
    <vt:lpwstr>Microsoft® PowerPoint® 2013</vt:lpwstr>
  </property>
  <property fmtid="{D5CDD505-2E9C-101B-9397-08002B2CF9AE}" pid="4" name="LastSaved">
    <vt:filetime>2018-12-21T00:00:00Z</vt:filetime>
  </property>
</Properties>
</file>